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90" r:id="rId5"/>
    <p:sldId id="280" r:id="rId6"/>
    <p:sldId id="288" r:id="rId7"/>
    <p:sldId id="272" r:id="rId8"/>
    <p:sldId id="273" r:id="rId9"/>
    <p:sldId id="274" r:id="rId10"/>
    <p:sldId id="275" r:id="rId11"/>
    <p:sldId id="276" r:id="rId12"/>
    <p:sldId id="277" r:id="rId13"/>
    <p:sldId id="263" r:id="rId14"/>
    <p:sldId id="264" r:id="rId15"/>
    <p:sldId id="265" r:id="rId16"/>
    <p:sldId id="270" r:id="rId17"/>
    <p:sldId id="271" r:id="rId18"/>
    <p:sldId id="279" r:id="rId19"/>
    <p:sldId id="281" r:id="rId20"/>
    <p:sldId id="256" r:id="rId21"/>
    <p:sldId id="282" r:id="rId22"/>
    <p:sldId id="284" r:id="rId23"/>
    <p:sldId id="286" r:id="rId24"/>
    <p:sldId id="287" r:id="rId25"/>
    <p:sldId id="292" r:id="rId26"/>
    <p:sldId id="257" r:id="rId27"/>
    <p:sldId id="258" r:id="rId28"/>
    <p:sldId id="259" r:id="rId29"/>
    <p:sldId id="260" r:id="rId30"/>
    <p:sldId id="261" r:id="rId31"/>
    <p:sldId id="262" r:id="rId32"/>
    <p:sldId id="285" r:id="rId33"/>
    <p:sldId id="278" r:id="rId34"/>
    <p:sldId id="266" r:id="rId35"/>
    <p:sldId id="268" r:id="rId36"/>
    <p:sldId id="269" r:id="rId37"/>
    <p:sldId id="283" r:id="rId38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D3208F1-6575-438B-85A2-B1F29C99CF9D}" v="4" dt="2020-09-22T20:31:19.536"/>
  </p1510:revLst>
</p1510:revInfo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Estilo com Tema 1 - Ênfase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147" autoAdjust="0"/>
    <p:restoredTop sz="94660"/>
  </p:normalViewPr>
  <p:slideViewPr>
    <p:cSldViewPr snapToGrid="0" showGuides="1">
      <p:cViewPr varScale="1">
        <p:scale>
          <a:sx n="72" d="100"/>
          <a:sy n="72" d="100"/>
        </p:scale>
        <p:origin x="65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84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presProps" Target="pres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microsoft.com/office/2016/11/relationships/changesInfo" Target="changesInfos/changesInfo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ANAN FERREIRA ORTIZ SPINOLA ." userId="d02d8c03-3838-4ae6-8e70-ef553e72f5f9" providerId="ADAL" clId="{4D3208F1-6575-438B-85A2-B1F29C99CF9D}"/>
    <pc:docChg chg="custSel mod addSld modSld">
      <pc:chgData name="HANAN FERREIRA ORTIZ SPINOLA ." userId="d02d8c03-3838-4ae6-8e70-ef553e72f5f9" providerId="ADAL" clId="{4D3208F1-6575-438B-85A2-B1F29C99CF9D}" dt="2020-09-22T22:06:18.609" v="798" actId="14100"/>
      <pc:docMkLst>
        <pc:docMk/>
      </pc:docMkLst>
      <pc:sldChg chg="modSp mod">
        <pc:chgData name="HANAN FERREIRA ORTIZ SPINOLA ." userId="d02d8c03-3838-4ae6-8e70-ef553e72f5f9" providerId="ADAL" clId="{4D3208F1-6575-438B-85A2-B1F29C99CF9D}" dt="2020-09-22T02:50:04.444" v="14" actId="20577"/>
        <pc:sldMkLst>
          <pc:docMk/>
          <pc:sldMk cId="705188008" sldId="256"/>
        </pc:sldMkLst>
        <pc:spChg chg="mod">
          <ac:chgData name="HANAN FERREIRA ORTIZ SPINOLA ." userId="d02d8c03-3838-4ae6-8e70-ef553e72f5f9" providerId="ADAL" clId="{4D3208F1-6575-438B-85A2-B1F29C99CF9D}" dt="2020-09-22T02:50:04.444" v="14" actId="20577"/>
          <ac:spMkLst>
            <pc:docMk/>
            <pc:sldMk cId="705188008" sldId="256"/>
            <ac:spMk id="3" creationId="{D2A05DBE-B0E7-4BB9-82FD-4A9817036ECB}"/>
          </ac:spMkLst>
        </pc:spChg>
      </pc:sldChg>
      <pc:sldChg chg="addSp delSp modSp mod setBg">
        <pc:chgData name="HANAN FERREIRA ORTIZ SPINOLA ." userId="d02d8c03-3838-4ae6-8e70-ef553e72f5f9" providerId="ADAL" clId="{4D3208F1-6575-438B-85A2-B1F29C99CF9D}" dt="2020-09-22T22:06:18.609" v="798" actId="14100"/>
        <pc:sldMkLst>
          <pc:docMk/>
          <pc:sldMk cId="1788909152" sldId="257"/>
        </pc:sldMkLst>
        <pc:spChg chg="mod">
          <ac:chgData name="HANAN FERREIRA ORTIZ SPINOLA ." userId="d02d8c03-3838-4ae6-8e70-ef553e72f5f9" providerId="ADAL" clId="{4D3208F1-6575-438B-85A2-B1F29C99CF9D}" dt="2020-09-22T20:31:41.442" v="791" actId="26606"/>
          <ac:spMkLst>
            <pc:docMk/>
            <pc:sldMk cId="1788909152" sldId="257"/>
            <ac:spMk id="2" creationId="{C64DFB11-BEAF-4E49-AD65-B79E11239015}"/>
          </ac:spMkLst>
        </pc:spChg>
        <pc:spChg chg="mod">
          <ac:chgData name="HANAN FERREIRA ORTIZ SPINOLA ." userId="d02d8c03-3838-4ae6-8e70-ef553e72f5f9" providerId="ADAL" clId="{4D3208F1-6575-438B-85A2-B1F29C99CF9D}" dt="2020-09-22T20:31:49.013" v="792" actId="207"/>
          <ac:spMkLst>
            <pc:docMk/>
            <pc:sldMk cId="1788909152" sldId="257"/>
            <ac:spMk id="3" creationId="{F39B85A5-BD48-4647-901F-083033C098A6}"/>
          </ac:spMkLst>
        </pc:spChg>
        <pc:spChg chg="del">
          <ac:chgData name="HANAN FERREIRA ORTIZ SPINOLA ." userId="d02d8c03-3838-4ae6-8e70-ef553e72f5f9" providerId="ADAL" clId="{4D3208F1-6575-438B-85A2-B1F29C99CF9D}" dt="2020-09-22T20:31:41.442" v="791" actId="26606"/>
          <ac:spMkLst>
            <pc:docMk/>
            <pc:sldMk cId="1788909152" sldId="257"/>
            <ac:spMk id="23" creationId="{9B76D444-2756-434F-AE61-96D69830C13E}"/>
          </ac:spMkLst>
        </pc:spChg>
        <pc:spChg chg="add">
          <ac:chgData name="HANAN FERREIRA ORTIZ SPINOLA ." userId="d02d8c03-3838-4ae6-8e70-ef553e72f5f9" providerId="ADAL" clId="{4D3208F1-6575-438B-85A2-B1F29C99CF9D}" dt="2020-09-22T20:31:41.442" v="791" actId="26606"/>
          <ac:spMkLst>
            <pc:docMk/>
            <pc:sldMk cId="1788909152" sldId="257"/>
            <ac:spMk id="28" creationId="{C7FA33FF-088D-4F16-95A2-2C64D353DEA8}"/>
          </ac:spMkLst>
        </pc:spChg>
        <pc:spChg chg="add">
          <ac:chgData name="HANAN FERREIRA ORTIZ SPINOLA ." userId="d02d8c03-3838-4ae6-8e70-ef553e72f5f9" providerId="ADAL" clId="{4D3208F1-6575-438B-85A2-B1F29C99CF9D}" dt="2020-09-22T20:31:41.442" v="791" actId="26606"/>
          <ac:spMkLst>
            <pc:docMk/>
            <pc:sldMk cId="1788909152" sldId="257"/>
            <ac:spMk id="30" creationId="{A376EFB1-01CF-419F-ABF1-2AF02BBFCBD1}"/>
          </ac:spMkLst>
        </pc:spChg>
        <pc:spChg chg="add">
          <ac:chgData name="HANAN FERREIRA ORTIZ SPINOLA ." userId="d02d8c03-3838-4ae6-8e70-ef553e72f5f9" providerId="ADAL" clId="{4D3208F1-6575-438B-85A2-B1F29C99CF9D}" dt="2020-09-22T20:31:41.442" v="791" actId="26606"/>
          <ac:spMkLst>
            <pc:docMk/>
            <pc:sldMk cId="1788909152" sldId="257"/>
            <ac:spMk id="32" creationId="{FF9DEA15-78BD-4750-AA18-B9F28A6D5AB8}"/>
          </ac:spMkLst>
        </pc:spChg>
        <pc:picChg chg="del">
          <ac:chgData name="HANAN FERREIRA ORTIZ SPINOLA ." userId="d02d8c03-3838-4ae6-8e70-ef553e72f5f9" providerId="ADAL" clId="{4D3208F1-6575-438B-85A2-B1F29C99CF9D}" dt="2020-09-22T20:31:04.061" v="786" actId="21"/>
          <ac:picMkLst>
            <pc:docMk/>
            <pc:sldMk cId="1788909152" sldId="257"/>
            <ac:picMk id="5" creationId="{89B73CC4-EB45-4C3C-9003-FCE21A67A1F5}"/>
          </ac:picMkLst>
        </pc:picChg>
        <pc:picChg chg="add mod">
          <ac:chgData name="HANAN FERREIRA ORTIZ SPINOLA ." userId="d02d8c03-3838-4ae6-8e70-ef553e72f5f9" providerId="ADAL" clId="{4D3208F1-6575-438B-85A2-B1F29C99CF9D}" dt="2020-09-22T22:06:18.609" v="798" actId="14100"/>
          <ac:picMkLst>
            <pc:docMk/>
            <pc:sldMk cId="1788909152" sldId="257"/>
            <ac:picMk id="6" creationId="{5B29146B-C1A5-467D-B5FC-3A22814ABD92}"/>
          </ac:picMkLst>
        </pc:picChg>
        <pc:cxnChg chg="del">
          <ac:chgData name="HANAN FERREIRA ORTIZ SPINOLA ." userId="d02d8c03-3838-4ae6-8e70-ef553e72f5f9" providerId="ADAL" clId="{4D3208F1-6575-438B-85A2-B1F29C99CF9D}" dt="2020-09-22T20:31:41.442" v="791" actId="26606"/>
          <ac:cxnSpMkLst>
            <pc:docMk/>
            <pc:sldMk cId="1788909152" sldId="257"/>
            <ac:cxnSpMk id="19" creationId="{CF8F36E2-BBE5-43FE-822F-AD8CAE08C071}"/>
          </ac:cxnSpMkLst>
        </pc:cxnChg>
      </pc:sldChg>
      <pc:sldChg chg="addSp delSp modSp new mod setBg">
        <pc:chgData name="HANAN FERREIRA ORTIZ SPINOLA ." userId="d02d8c03-3838-4ae6-8e70-ef553e72f5f9" providerId="ADAL" clId="{4D3208F1-6575-438B-85A2-B1F29C99CF9D}" dt="2020-09-22T20:20:24.444" v="785" actId="18131"/>
        <pc:sldMkLst>
          <pc:docMk/>
          <pc:sldMk cId="1853609100" sldId="284"/>
        </pc:sldMkLst>
        <pc:spChg chg="mod">
          <ac:chgData name="HANAN FERREIRA ORTIZ SPINOLA ." userId="d02d8c03-3838-4ae6-8e70-ef553e72f5f9" providerId="ADAL" clId="{4D3208F1-6575-438B-85A2-B1F29C99CF9D}" dt="2020-09-22T20:19:32.088" v="771" actId="26606"/>
          <ac:spMkLst>
            <pc:docMk/>
            <pc:sldMk cId="1853609100" sldId="284"/>
            <ac:spMk id="2" creationId="{337476FF-D0B2-427D-8EF3-92CC0A2E4BD3}"/>
          </ac:spMkLst>
        </pc:spChg>
        <pc:spChg chg="mod">
          <ac:chgData name="HANAN FERREIRA ORTIZ SPINOLA ." userId="d02d8c03-3838-4ae6-8e70-ef553e72f5f9" providerId="ADAL" clId="{4D3208F1-6575-438B-85A2-B1F29C99CF9D}" dt="2020-09-22T20:19:32.088" v="771" actId="26606"/>
          <ac:spMkLst>
            <pc:docMk/>
            <pc:sldMk cId="1853609100" sldId="284"/>
            <ac:spMk id="3" creationId="{DAF5A08E-1469-4712-9201-D45DC0999DA9}"/>
          </ac:spMkLst>
        </pc:spChg>
        <pc:spChg chg="add del">
          <ac:chgData name="HANAN FERREIRA ORTIZ SPINOLA ." userId="d02d8c03-3838-4ae6-8e70-ef553e72f5f9" providerId="ADAL" clId="{4D3208F1-6575-438B-85A2-B1F29C99CF9D}" dt="2020-09-22T20:19:32.088" v="771" actId="26606"/>
          <ac:spMkLst>
            <pc:docMk/>
            <pc:sldMk cId="1853609100" sldId="284"/>
            <ac:spMk id="10" creationId="{05C7EBC3-4672-4DAB-81C2-58661FAFAED6}"/>
          </ac:spMkLst>
        </pc:spChg>
        <pc:spChg chg="add del">
          <ac:chgData name="HANAN FERREIRA ORTIZ SPINOLA ." userId="d02d8c03-3838-4ae6-8e70-ef553e72f5f9" providerId="ADAL" clId="{4D3208F1-6575-438B-85A2-B1F29C99CF9D}" dt="2020-09-22T20:19:32.088" v="771" actId="26606"/>
          <ac:spMkLst>
            <pc:docMk/>
            <pc:sldMk cId="1853609100" sldId="284"/>
            <ac:spMk id="12" creationId="{40BF962F-4C6F-461E-86F2-C43F56CC939B}"/>
          </ac:spMkLst>
        </pc:spChg>
        <pc:spChg chg="add del">
          <ac:chgData name="HANAN FERREIRA ORTIZ SPINOLA ." userId="d02d8c03-3838-4ae6-8e70-ef553e72f5f9" providerId="ADAL" clId="{4D3208F1-6575-438B-85A2-B1F29C99CF9D}" dt="2020-09-22T20:19:32.088" v="771" actId="26606"/>
          <ac:spMkLst>
            <pc:docMk/>
            <pc:sldMk cId="1853609100" sldId="284"/>
            <ac:spMk id="14" creationId="{2E94A4F7-38E4-45EA-8E2E-CE1B5766B4F1}"/>
          </ac:spMkLst>
        </pc:spChg>
        <pc:spChg chg="add">
          <ac:chgData name="HANAN FERREIRA ORTIZ SPINOLA ." userId="d02d8c03-3838-4ae6-8e70-ef553e72f5f9" providerId="ADAL" clId="{4D3208F1-6575-438B-85A2-B1F29C99CF9D}" dt="2020-09-22T20:19:32.088" v="771" actId="26606"/>
          <ac:spMkLst>
            <pc:docMk/>
            <pc:sldMk cId="1853609100" sldId="284"/>
            <ac:spMk id="19" creationId="{D052D0E8-5725-42F1-BA8A-2E793289AB6A}"/>
          </ac:spMkLst>
        </pc:spChg>
        <pc:spChg chg="add">
          <ac:chgData name="HANAN FERREIRA ORTIZ SPINOLA ." userId="d02d8c03-3838-4ae6-8e70-ef553e72f5f9" providerId="ADAL" clId="{4D3208F1-6575-438B-85A2-B1F29C99CF9D}" dt="2020-09-22T20:19:32.088" v="771" actId="26606"/>
          <ac:spMkLst>
            <pc:docMk/>
            <pc:sldMk cId="1853609100" sldId="284"/>
            <ac:spMk id="21" creationId="{31C81BFC-A665-4DFF-AFE8-B85ACB3E04B0}"/>
          </ac:spMkLst>
        </pc:spChg>
        <pc:picChg chg="add mod ord">
          <ac:chgData name="HANAN FERREIRA ORTIZ SPINOLA ." userId="d02d8c03-3838-4ae6-8e70-ef553e72f5f9" providerId="ADAL" clId="{4D3208F1-6575-438B-85A2-B1F29C99CF9D}" dt="2020-09-22T20:19:32.088" v="771" actId="26606"/>
          <ac:picMkLst>
            <pc:docMk/>
            <pc:sldMk cId="1853609100" sldId="284"/>
            <ac:picMk id="5" creationId="{7B170BB3-BF4C-4273-B2BB-ADD99F98B1ED}"/>
          </ac:picMkLst>
        </pc:picChg>
        <pc:picChg chg="add mod modCrop">
          <ac:chgData name="HANAN FERREIRA ORTIZ SPINOLA ." userId="d02d8c03-3838-4ae6-8e70-ef553e72f5f9" providerId="ADAL" clId="{4D3208F1-6575-438B-85A2-B1F29C99CF9D}" dt="2020-09-22T20:20:24.444" v="785" actId="18131"/>
          <ac:picMkLst>
            <pc:docMk/>
            <pc:sldMk cId="1853609100" sldId="284"/>
            <ac:picMk id="7" creationId="{B9DA230A-0CEB-4598-A860-6AEA612AF697}"/>
          </ac:picMkLst>
        </pc:pic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901E101-9CEB-4491-BFA3-85DADC436BAD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96C2551F-164B-4ADA-8878-DE3A51AFEF7C}">
      <dgm:prSet/>
      <dgm:spPr/>
      <dgm:t>
        <a:bodyPr/>
        <a:lstStyle/>
        <a:p>
          <a:pPr>
            <a:lnSpc>
              <a:spcPct val="100000"/>
            </a:lnSpc>
          </a:pPr>
          <a:r>
            <a:rPr lang="pt-BR"/>
            <a:t>Empresas</a:t>
          </a:r>
          <a:endParaRPr lang="en-US"/>
        </a:p>
      </dgm:t>
    </dgm:pt>
    <dgm:pt modelId="{E85D33A5-7883-4C3D-A72F-E9B87C1764BF}" type="parTrans" cxnId="{17877961-9436-446C-A59A-2FEC3AF1261D}">
      <dgm:prSet/>
      <dgm:spPr/>
      <dgm:t>
        <a:bodyPr/>
        <a:lstStyle/>
        <a:p>
          <a:endParaRPr lang="en-US"/>
        </a:p>
      </dgm:t>
    </dgm:pt>
    <dgm:pt modelId="{CC2DB722-6F6F-40A9-A994-A3B2FEC8B783}" type="sibTrans" cxnId="{17877961-9436-446C-A59A-2FEC3AF1261D}">
      <dgm:prSet/>
      <dgm:spPr/>
      <dgm:t>
        <a:bodyPr/>
        <a:lstStyle/>
        <a:p>
          <a:endParaRPr lang="en-US"/>
        </a:p>
      </dgm:t>
    </dgm:pt>
    <dgm:pt modelId="{FC5AB778-F388-4A47-AE32-464C54E84DCC}">
      <dgm:prSet/>
      <dgm:spPr/>
      <dgm:t>
        <a:bodyPr/>
        <a:lstStyle/>
        <a:p>
          <a:pPr>
            <a:lnSpc>
              <a:spcPct val="100000"/>
            </a:lnSpc>
          </a:pPr>
          <a:r>
            <a:rPr lang="pt-BR"/>
            <a:t>Um projeto de iluminação adequado para um ambiente de trabalho é necessário para garantir a segurança e a saúde do funcionário</a:t>
          </a:r>
          <a:endParaRPr lang="en-US"/>
        </a:p>
      </dgm:t>
    </dgm:pt>
    <dgm:pt modelId="{5154CA7C-0101-48E9-B9F9-CFD5D354817E}" type="parTrans" cxnId="{B8DB2F0C-E04D-474E-B0B5-579B1D147690}">
      <dgm:prSet/>
      <dgm:spPr/>
      <dgm:t>
        <a:bodyPr/>
        <a:lstStyle/>
        <a:p>
          <a:endParaRPr lang="en-US"/>
        </a:p>
      </dgm:t>
    </dgm:pt>
    <dgm:pt modelId="{F531AB04-840F-40D8-9CFB-F3A6025AFB9B}" type="sibTrans" cxnId="{B8DB2F0C-E04D-474E-B0B5-579B1D147690}">
      <dgm:prSet/>
      <dgm:spPr/>
      <dgm:t>
        <a:bodyPr/>
        <a:lstStyle/>
        <a:p>
          <a:endParaRPr lang="en-US"/>
        </a:p>
      </dgm:t>
    </dgm:pt>
    <dgm:pt modelId="{959C7A48-B847-469D-B6E3-23546B4F651C}">
      <dgm:prSet/>
      <dgm:spPr/>
      <dgm:t>
        <a:bodyPr/>
        <a:lstStyle/>
        <a:p>
          <a:pPr>
            <a:lnSpc>
              <a:spcPct val="100000"/>
            </a:lnSpc>
          </a:pPr>
          <a:r>
            <a:rPr lang="pt-BR"/>
            <a:t>Para acelerar os trabalhos e não perder tempo e dinheiro com manutenções e trocas de equipamentos de iluminação, é necessário investir em uma iluminação que agreguem qualidade e durabilidade.</a:t>
          </a:r>
          <a:endParaRPr lang="en-US"/>
        </a:p>
      </dgm:t>
    </dgm:pt>
    <dgm:pt modelId="{196DC04B-8619-4416-8990-681435763295}" type="parTrans" cxnId="{D37001B7-3137-42FE-B993-E75DB5308F5A}">
      <dgm:prSet/>
      <dgm:spPr/>
      <dgm:t>
        <a:bodyPr/>
        <a:lstStyle/>
        <a:p>
          <a:endParaRPr lang="en-US"/>
        </a:p>
      </dgm:t>
    </dgm:pt>
    <dgm:pt modelId="{C94D8F01-01BC-4904-B6E5-9532D4404239}" type="sibTrans" cxnId="{D37001B7-3137-42FE-B993-E75DB5308F5A}">
      <dgm:prSet/>
      <dgm:spPr/>
      <dgm:t>
        <a:bodyPr/>
        <a:lstStyle/>
        <a:p>
          <a:endParaRPr lang="en-US"/>
        </a:p>
      </dgm:t>
    </dgm:pt>
    <dgm:pt modelId="{F6DAF7B1-0BF7-4AE5-BC24-39F5E6959BFB}" type="pres">
      <dgm:prSet presAssocID="{4901E101-9CEB-4491-BFA3-85DADC436BAD}" presName="root" presStyleCnt="0">
        <dgm:presLayoutVars>
          <dgm:dir/>
          <dgm:resizeHandles val="exact"/>
        </dgm:presLayoutVars>
      </dgm:prSet>
      <dgm:spPr/>
    </dgm:pt>
    <dgm:pt modelId="{CE2C9777-0206-49D8-8A55-AAE485466499}" type="pres">
      <dgm:prSet presAssocID="{96C2551F-164B-4ADA-8878-DE3A51AFEF7C}" presName="compNode" presStyleCnt="0"/>
      <dgm:spPr/>
    </dgm:pt>
    <dgm:pt modelId="{B476C02B-AF76-4408-8A11-CE352A1EF894}" type="pres">
      <dgm:prSet presAssocID="{96C2551F-164B-4ADA-8878-DE3A51AFEF7C}" presName="bgRect" presStyleLbl="bgShp" presStyleIdx="0" presStyleCnt="3"/>
      <dgm:spPr/>
    </dgm:pt>
    <dgm:pt modelId="{F0C5CB16-BAD1-4F9F-B4E1-D42DEFCCE59D}" type="pres">
      <dgm:prSet presAssocID="{96C2551F-164B-4ADA-8878-DE3A51AFEF7C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idade"/>
        </a:ext>
      </dgm:extLst>
    </dgm:pt>
    <dgm:pt modelId="{83648F3C-0BA6-4E27-8B4A-DCEDA95DCD30}" type="pres">
      <dgm:prSet presAssocID="{96C2551F-164B-4ADA-8878-DE3A51AFEF7C}" presName="spaceRect" presStyleCnt="0"/>
      <dgm:spPr/>
    </dgm:pt>
    <dgm:pt modelId="{05DAA616-6BB4-4162-A8BD-AB1D7B9C6F01}" type="pres">
      <dgm:prSet presAssocID="{96C2551F-164B-4ADA-8878-DE3A51AFEF7C}" presName="parTx" presStyleLbl="revTx" presStyleIdx="0" presStyleCnt="3">
        <dgm:presLayoutVars>
          <dgm:chMax val="0"/>
          <dgm:chPref val="0"/>
        </dgm:presLayoutVars>
      </dgm:prSet>
      <dgm:spPr/>
    </dgm:pt>
    <dgm:pt modelId="{B375D56F-C6B3-4AA8-BFD6-E68D66B353A2}" type="pres">
      <dgm:prSet presAssocID="{CC2DB722-6F6F-40A9-A994-A3B2FEC8B783}" presName="sibTrans" presStyleCnt="0"/>
      <dgm:spPr/>
    </dgm:pt>
    <dgm:pt modelId="{A97FDD01-FE69-466C-A2B1-8BBDAED7F551}" type="pres">
      <dgm:prSet presAssocID="{FC5AB778-F388-4A47-AE32-464C54E84DCC}" presName="compNode" presStyleCnt="0"/>
      <dgm:spPr/>
    </dgm:pt>
    <dgm:pt modelId="{CA2086B2-1C01-44A9-B962-80B143407B7F}" type="pres">
      <dgm:prSet presAssocID="{FC5AB778-F388-4A47-AE32-464C54E84DCC}" presName="bgRect" presStyleLbl="bgShp" presStyleIdx="1" presStyleCnt="3"/>
      <dgm:spPr/>
    </dgm:pt>
    <dgm:pt modelId="{8361CCB3-4B4A-4222-A31F-44655DA6E362}" type="pres">
      <dgm:prSet presAssocID="{FC5AB778-F388-4A47-AE32-464C54E84DCC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rca de seleção"/>
        </a:ext>
      </dgm:extLst>
    </dgm:pt>
    <dgm:pt modelId="{A23F146A-DDEA-4E23-A5A5-63D453F8C23D}" type="pres">
      <dgm:prSet presAssocID="{FC5AB778-F388-4A47-AE32-464C54E84DCC}" presName="spaceRect" presStyleCnt="0"/>
      <dgm:spPr/>
    </dgm:pt>
    <dgm:pt modelId="{14D4361F-7B34-4352-B670-B1820E25C007}" type="pres">
      <dgm:prSet presAssocID="{FC5AB778-F388-4A47-AE32-464C54E84DCC}" presName="parTx" presStyleLbl="revTx" presStyleIdx="1" presStyleCnt="3">
        <dgm:presLayoutVars>
          <dgm:chMax val="0"/>
          <dgm:chPref val="0"/>
        </dgm:presLayoutVars>
      </dgm:prSet>
      <dgm:spPr/>
    </dgm:pt>
    <dgm:pt modelId="{04095E0F-2D20-41A0-8FD9-143DB03C0A6D}" type="pres">
      <dgm:prSet presAssocID="{F531AB04-840F-40D8-9CFB-F3A6025AFB9B}" presName="sibTrans" presStyleCnt="0"/>
      <dgm:spPr/>
    </dgm:pt>
    <dgm:pt modelId="{718336AE-1737-4D49-A058-4A52BF654068}" type="pres">
      <dgm:prSet presAssocID="{959C7A48-B847-469D-B6E3-23546B4F651C}" presName="compNode" presStyleCnt="0"/>
      <dgm:spPr/>
    </dgm:pt>
    <dgm:pt modelId="{494622C3-A45C-482F-8786-082300666FDA}" type="pres">
      <dgm:prSet presAssocID="{959C7A48-B847-469D-B6E3-23546B4F651C}" presName="bgRect" presStyleLbl="bgShp" presStyleIdx="2" presStyleCnt="3"/>
      <dgm:spPr/>
    </dgm:pt>
    <dgm:pt modelId="{D77CB2D3-4C8B-44EC-A568-C4AB2529B21B}" type="pres">
      <dgm:prSet presAssocID="{959C7A48-B847-469D-B6E3-23546B4F651C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nheiro"/>
        </a:ext>
      </dgm:extLst>
    </dgm:pt>
    <dgm:pt modelId="{D68341A4-24D9-45EF-9AE9-6CBFABDEC923}" type="pres">
      <dgm:prSet presAssocID="{959C7A48-B847-469D-B6E3-23546B4F651C}" presName="spaceRect" presStyleCnt="0"/>
      <dgm:spPr/>
    </dgm:pt>
    <dgm:pt modelId="{9156BDA8-6423-4DBD-A7AB-3AB4581B0698}" type="pres">
      <dgm:prSet presAssocID="{959C7A48-B847-469D-B6E3-23546B4F651C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B8DB2F0C-E04D-474E-B0B5-579B1D147690}" srcId="{4901E101-9CEB-4491-BFA3-85DADC436BAD}" destId="{FC5AB778-F388-4A47-AE32-464C54E84DCC}" srcOrd="1" destOrd="0" parTransId="{5154CA7C-0101-48E9-B9F9-CFD5D354817E}" sibTransId="{F531AB04-840F-40D8-9CFB-F3A6025AFB9B}"/>
    <dgm:cxn modelId="{B7947A5E-CB98-4F51-A075-A6778EF8E7D2}" type="presOf" srcId="{4901E101-9CEB-4491-BFA3-85DADC436BAD}" destId="{F6DAF7B1-0BF7-4AE5-BC24-39F5E6959BFB}" srcOrd="0" destOrd="0" presId="urn:microsoft.com/office/officeart/2018/2/layout/IconVerticalSolidList"/>
    <dgm:cxn modelId="{17877961-9436-446C-A59A-2FEC3AF1261D}" srcId="{4901E101-9CEB-4491-BFA3-85DADC436BAD}" destId="{96C2551F-164B-4ADA-8878-DE3A51AFEF7C}" srcOrd="0" destOrd="0" parTransId="{E85D33A5-7883-4C3D-A72F-E9B87C1764BF}" sibTransId="{CC2DB722-6F6F-40A9-A994-A3B2FEC8B783}"/>
    <dgm:cxn modelId="{FA2E4973-352E-4DF3-8BA3-4AE755A80390}" type="presOf" srcId="{96C2551F-164B-4ADA-8878-DE3A51AFEF7C}" destId="{05DAA616-6BB4-4162-A8BD-AB1D7B9C6F01}" srcOrd="0" destOrd="0" presId="urn:microsoft.com/office/officeart/2018/2/layout/IconVerticalSolidList"/>
    <dgm:cxn modelId="{84469EA9-3752-442E-B791-94D28E2B0CFF}" type="presOf" srcId="{959C7A48-B847-469D-B6E3-23546B4F651C}" destId="{9156BDA8-6423-4DBD-A7AB-3AB4581B0698}" srcOrd="0" destOrd="0" presId="urn:microsoft.com/office/officeart/2018/2/layout/IconVerticalSolidList"/>
    <dgm:cxn modelId="{D37001B7-3137-42FE-B993-E75DB5308F5A}" srcId="{4901E101-9CEB-4491-BFA3-85DADC436BAD}" destId="{959C7A48-B847-469D-B6E3-23546B4F651C}" srcOrd="2" destOrd="0" parTransId="{196DC04B-8619-4416-8990-681435763295}" sibTransId="{C94D8F01-01BC-4904-B6E5-9532D4404239}"/>
    <dgm:cxn modelId="{576FC9E1-3770-4346-AC5C-E8861FE3373D}" type="presOf" srcId="{FC5AB778-F388-4A47-AE32-464C54E84DCC}" destId="{14D4361F-7B34-4352-B670-B1820E25C007}" srcOrd="0" destOrd="0" presId="urn:microsoft.com/office/officeart/2018/2/layout/IconVerticalSolidList"/>
    <dgm:cxn modelId="{3EF8C5DF-7CF7-496A-BA9E-04E62011FD5F}" type="presParOf" srcId="{F6DAF7B1-0BF7-4AE5-BC24-39F5E6959BFB}" destId="{CE2C9777-0206-49D8-8A55-AAE485466499}" srcOrd="0" destOrd="0" presId="urn:microsoft.com/office/officeart/2018/2/layout/IconVerticalSolidList"/>
    <dgm:cxn modelId="{58699B2A-D5B5-402D-AA74-BCF8AC1BC0ED}" type="presParOf" srcId="{CE2C9777-0206-49D8-8A55-AAE485466499}" destId="{B476C02B-AF76-4408-8A11-CE352A1EF894}" srcOrd="0" destOrd="0" presId="urn:microsoft.com/office/officeart/2018/2/layout/IconVerticalSolidList"/>
    <dgm:cxn modelId="{C105D1E6-0A31-4F22-B76D-FF1D772B023D}" type="presParOf" srcId="{CE2C9777-0206-49D8-8A55-AAE485466499}" destId="{F0C5CB16-BAD1-4F9F-B4E1-D42DEFCCE59D}" srcOrd="1" destOrd="0" presId="urn:microsoft.com/office/officeart/2018/2/layout/IconVerticalSolidList"/>
    <dgm:cxn modelId="{D12E6C71-5DCF-4999-8AAD-B25968E8F979}" type="presParOf" srcId="{CE2C9777-0206-49D8-8A55-AAE485466499}" destId="{83648F3C-0BA6-4E27-8B4A-DCEDA95DCD30}" srcOrd="2" destOrd="0" presId="urn:microsoft.com/office/officeart/2018/2/layout/IconVerticalSolidList"/>
    <dgm:cxn modelId="{58AF7F25-8888-461A-B832-9FCE8B0D7889}" type="presParOf" srcId="{CE2C9777-0206-49D8-8A55-AAE485466499}" destId="{05DAA616-6BB4-4162-A8BD-AB1D7B9C6F01}" srcOrd="3" destOrd="0" presId="urn:microsoft.com/office/officeart/2018/2/layout/IconVerticalSolidList"/>
    <dgm:cxn modelId="{E75DE87F-D844-4369-B64C-9405EED5BA6A}" type="presParOf" srcId="{F6DAF7B1-0BF7-4AE5-BC24-39F5E6959BFB}" destId="{B375D56F-C6B3-4AA8-BFD6-E68D66B353A2}" srcOrd="1" destOrd="0" presId="urn:microsoft.com/office/officeart/2018/2/layout/IconVerticalSolidList"/>
    <dgm:cxn modelId="{74809DA9-5755-4A84-AB54-0B6470FB3BC7}" type="presParOf" srcId="{F6DAF7B1-0BF7-4AE5-BC24-39F5E6959BFB}" destId="{A97FDD01-FE69-466C-A2B1-8BBDAED7F551}" srcOrd="2" destOrd="0" presId="urn:microsoft.com/office/officeart/2018/2/layout/IconVerticalSolidList"/>
    <dgm:cxn modelId="{40C1A4B6-3E12-4AA1-B8CC-E839E22ADEEF}" type="presParOf" srcId="{A97FDD01-FE69-466C-A2B1-8BBDAED7F551}" destId="{CA2086B2-1C01-44A9-B962-80B143407B7F}" srcOrd="0" destOrd="0" presId="urn:microsoft.com/office/officeart/2018/2/layout/IconVerticalSolidList"/>
    <dgm:cxn modelId="{039C5E57-65BD-4271-B77C-685D4BF405BD}" type="presParOf" srcId="{A97FDD01-FE69-466C-A2B1-8BBDAED7F551}" destId="{8361CCB3-4B4A-4222-A31F-44655DA6E362}" srcOrd="1" destOrd="0" presId="urn:microsoft.com/office/officeart/2018/2/layout/IconVerticalSolidList"/>
    <dgm:cxn modelId="{FF7ECD7A-5562-44FA-B793-3ADA2EBF865C}" type="presParOf" srcId="{A97FDD01-FE69-466C-A2B1-8BBDAED7F551}" destId="{A23F146A-DDEA-4E23-A5A5-63D453F8C23D}" srcOrd="2" destOrd="0" presId="urn:microsoft.com/office/officeart/2018/2/layout/IconVerticalSolidList"/>
    <dgm:cxn modelId="{D9D72F86-C3F3-44DD-A0E6-E9B308C649E8}" type="presParOf" srcId="{A97FDD01-FE69-466C-A2B1-8BBDAED7F551}" destId="{14D4361F-7B34-4352-B670-B1820E25C007}" srcOrd="3" destOrd="0" presId="urn:microsoft.com/office/officeart/2018/2/layout/IconVerticalSolidList"/>
    <dgm:cxn modelId="{4E3B34BE-BE23-4729-8875-DFC696ED2AA2}" type="presParOf" srcId="{F6DAF7B1-0BF7-4AE5-BC24-39F5E6959BFB}" destId="{04095E0F-2D20-41A0-8FD9-143DB03C0A6D}" srcOrd="3" destOrd="0" presId="urn:microsoft.com/office/officeart/2018/2/layout/IconVerticalSolidList"/>
    <dgm:cxn modelId="{FED6C0C3-29E0-43F6-93C2-A6204370106D}" type="presParOf" srcId="{F6DAF7B1-0BF7-4AE5-BC24-39F5E6959BFB}" destId="{718336AE-1737-4D49-A058-4A52BF654068}" srcOrd="4" destOrd="0" presId="urn:microsoft.com/office/officeart/2018/2/layout/IconVerticalSolidList"/>
    <dgm:cxn modelId="{7C4A45E9-9579-4476-8BF6-2A738E083554}" type="presParOf" srcId="{718336AE-1737-4D49-A058-4A52BF654068}" destId="{494622C3-A45C-482F-8786-082300666FDA}" srcOrd="0" destOrd="0" presId="urn:microsoft.com/office/officeart/2018/2/layout/IconVerticalSolidList"/>
    <dgm:cxn modelId="{94FE75DE-A4DF-4746-B8DA-5091B3FA19D3}" type="presParOf" srcId="{718336AE-1737-4D49-A058-4A52BF654068}" destId="{D77CB2D3-4C8B-44EC-A568-C4AB2529B21B}" srcOrd="1" destOrd="0" presId="urn:microsoft.com/office/officeart/2018/2/layout/IconVerticalSolidList"/>
    <dgm:cxn modelId="{53586B26-69D5-419F-8384-AA9840394999}" type="presParOf" srcId="{718336AE-1737-4D49-A058-4A52BF654068}" destId="{D68341A4-24D9-45EF-9AE9-6CBFABDEC923}" srcOrd="2" destOrd="0" presId="urn:microsoft.com/office/officeart/2018/2/layout/IconVerticalSolidList"/>
    <dgm:cxn modelId="{6FF2B543-C3A5-4EA1-B025-CD8E6B5AE39E}" type="presParOf" srcId="{718336AE-1737-4D49-A058-4A52BF654068}" destId="{9156BDA8-6423-4DBD-A7AB-3AB4581B0698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76C02B-AF76-4408-8A11-CE352A1EF894}">
      <dsp:nvSpPr>
        <dsp:cNvPr id="0" name=""/>
        <dsp:cNvSpPr/>
      </dsp:nvSpPr>
      <dsp:spPr>
        <a:xfrm>
          <a:off x="0" y="719"/>
          <a:ext cx="6588691" cy="168437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0C5CB16-BAD1-4F9F-B4E1-D42DEFCCE59D}">
      <dsp:nvSpPr>
        <dsp:cNvPr id="0" name=""/>
        <dsp:cNvSpPr/>
      </dsp:nvSpPr>
      <dsp:spPr>
        <a:xfrm>
          <a:off x="509522" y="379703"/>
          <a:ext cx="926404" cy="92640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5DAA616-6BB4-4162-A8BD-AB1D7B9C6F01}">
      <dsp:nvSpPr>
        <dsp:cNvPr id="0" name=""/>
        <dsp:cNvSpPr/>
      </dsp:nvSpPr>
      <dsp:spPr>
        <a:xfrm>
          <a:off x="1945450" y="719"/>
          <a:ext cx="4643240" cy="16843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8263" tIns="178263" rIns="178263" bIns="178263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700" kern="1200"/>
            <a:t>Empresas</a:t>
          </a:r>
          <a:endParaRPr lang="en-US" sz="1700" kern="1200"/>
        </a:p>
      </dsp:txBody>
      <dsp:txXfrm>
        <a:off x="1945450" y="719"/>
        <a:ext cx="4643240" cy="1684372"/>
      </dsp:txXfrm>
    </dsp:sp>
    <dsp:sp modelId="{CA2086B2-1C01-44A9-B962-80B143407B7F}">
      <dsp:nvSpPr>
        <dsp:cNvPr id="0" name=""/>
        <dsp:cNvSpPr/>
      </dsp:nvSpPr>
      <dsp:spPr>
        <a:xfrm>
          <a:off x="0" y="2106185"/>
          <a:ext cx="6588691" cy="168437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61CCB3-4B4A-4222-A31F-44655DA6E362}">
      <dsp:nvSpPr>
        <dsp:cNvPr id="0" name=""/>
        <dsp:cNvSpPr/>
      </dsp:nvSpPr>
      <dsp:spPr>
        <a:xfrm>
          <a:off x="509522" y="2485169"/>
          <a:ext cx="926404" cy="92640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4D4361F-7B34-4352-B670-B1820E25C007}">
      <dsp:nvSpPr>
        <dsp:cNvPr id="0" name=""/>
        <dsp:cNvSpPr/>
      </dsp:nvSpPr>
      <dsp:spPr>
        <a:xfrm>
          <a:off x="1945450" y="2106185"/>
          <a:ext cx="4643240" cy="16843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8263" tIns="178263" rIns="178263" bIns="178263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700" kern="1200"/>
            <a:t>Um projeto de iluminação adequado para um ambiente de trabalho é necessário para garantir a segurança e a saúde do funcionário</a:t>
          </a:r>
          <a:endParaRPr lang="en-US" sz="1700" kern="1200"/>
        </a:p>
      </dsp:txBody>
      <dsp:txXfrm>
        <a:off x="1945450" y="2106185"/>
        <a:ext cx="4643240" cy="1684372"/>
      </dsp:txXfrm>
    </dsp:sp>
    <dsp:sp modelId="{494622C3-A45C-482F-8786-082300666FDA}">
      <dsp:nvSpPr>
        <dsp:cNvPr id="0" name=""/>
        <dsp:cNvSpPr/>
      </dsp:nvSpPr>
      <dsp:spPr>
        <a:xfrm>
          <a:off x="0" y="4211650"/>
          <a:ext cx="6588691" cy="168437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77CB2D3-4C8B-44EC-A568-C4AB2529B21B}">
      <dsp:nvSpPr>
        <dsp:cNvPr id="0" name=""/>
        <dsp:cNvSpPr/>
      </dsp:nvSpPr>
      <dsp:spPr>
        <a:xfrm>
          <a:off x="509522" y="4590634"/>
          <a:ext cx="926404" cy="92640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56BDA8-6423-4DBD-A7AB-3AB4581B0698}">
      <dsp:nvSpPr>
        <dsp:cNvPr id="0" name=""/>
        <dsp:cNvSpPr/>
      </dsp:nvSpPr>
      <dsp:spPr>
        <a:xfrm>
          <a:off x="1945450" y="4211650"/>
          <a:ext cx="4643240" cy="16843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8263" tIns="178263" rIns="178263" bIns="178263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700" kern="1200"/>
            <a:t>Para acelerar os trabalhos e não perder tempo e dinheiro com manutenções e trocas de equipamentos de iluminação, é necessário investir em uma iluminação que agreguem qualidade e durabilidade.</a:t>
          </a:r>
          <a:endParaRPr lang="en-US" sz="1700" kern="1200"/>
        </a:p>
      </dsp:txBody>
      <dsp:txXfrm>
        <a:off x="1945450" y="4211650"/>
        <a:ext cx="4643240" cy="168437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B41094-DF96-4376-B21A-E79A87A448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7F1DF37-D585-4901-86B7-1B74720F7A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7FF8DDC-5DA9-405F-9574-EC6B454D0F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E306C-9247-4132-BEBE-28362473CE85}" type="datetimeFigureOut">
              <a:rPr lang="pt-BR" smtClean="0"/>
              <a:t>23/09/2020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FC3D641-F2D8-42CF-8FEA-EBA727B621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4B7EF0D-23C1-4098-A9EE-1F674FFE8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94B21-88A9-43EF-B684-A64580D6379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12883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74887E2-6369-4BD2-9596-DBED729678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BCCB57C7-6B2D-4F02-99A0-EE7746E9DB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4E29DE7-3AB7-42DA-8799-93E8404D38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E306C-9247-4132-BEBE-28362473CE85}" type="datetimeFigureOut">
              <a:rPr lang="pt-BR" smtClean="0"/>
              <a:t>23/09/2020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6CE95C0-BA80-4F85-B8FD-A4CF851865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E31E58A-0AED-4711-9BE6-9229FB543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94B21-88A9-43EF-B684-A64580D6379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164838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73DACD1E-FB6E-4191-B5A5-73882EA0AE2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11E0FADA-CEAB-42DC-8AF3-DE2027527D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E6E3CDA-F37E-4992-929C-6588F6E7EF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E306C-9247-4132-BEBE-28362473CE85}" type="datetimeFigureOut">
              <a:rPr lang="pt-BR" smtClean="0"/>
              <a:t>23/09/2020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D58E38A-72CB-4567-90B2-6E52B1698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F7D6BD9-F0A0-41A3-86FA-6F3CB60F45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94B21-88A9-43EF-B684-A64580D6379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460847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166E72-7ABF-4DC4-87A1-39B4061F7D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A940861-8DDA-4165-9F98-2A6318B4A5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BA51C1F-9019-4817-BDA3-FAA825FE12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E306C-9247-4132-BEBE-28362473CE85}" type="datetimeFigureOut">
              <a:rPr lang="pt-BR" smtClean="0"/>
              <a:t>23/09/2020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70CC2BA-52AA-41C7-A41E-90FE1651CA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54EA2E2-24B7-43A8-8964-519A26B222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94B21-88A9-43EF-B684-A64580D6379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372976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FE5964-019D-4AE1-BB55-F766C1B8DC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6CBEA09-F8D9-4220-93D8-ECC92A5711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6C4F56F-5712-4466-8150-CB6466DDBD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E306C-9247-4132-BEBE-28362473CE85}" type="datetimeFigureOut">
              <a:rPr lang="pt-BR" smtClean="0"/>
              <a:t>23/09/2020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37F0289-1CAA-4C62-AABC-B416489745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A609642-3395-40AF-BE50-2712F66E2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94B21-88A9-43EF-B684-A64580D6379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730632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28FD51-1F3C-4B1C-9A60-5295DD775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9A22E33-480F-4CFB-9732-B177D772A2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CC34E6CD-C34A-4918-9E06-F77A0E706F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CC85C913-EBA9-488C-B0C1-D955C0402F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E306C-9247-4132-BEBE-28362473CE85}" type="datetimeFigureOut">
              <a:rPr lang="pt-BR" smtClean="0"/>
              <a:t>23/09/2020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6644FFDD-05AC-4B63-9168-EFB6DE577B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E36B01F4-CAD2-4C24-A063-FC3C2990AF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94B21-88A9-43EF-B684-A64580D6379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427992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1B8407-4A75-49D2-AD71-209C115860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3CBAAA4-118C-43DC-81B0-44D801FBF5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60E5EFCE-81C0-4250-8FEC-875F597074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FFD274A-D582-40D4-9EDE-795C03BD1C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B3D57E3E-8CC6-4DAF-8F42-022D2C0DCEF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161FEB14-CD07-4CC5-8C42-275637690B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E306C-9247-4132-BEBE-28362473CE85}" type="datetimeFigureOut">
              <a:rPr lang="pt-BR" smtClean="0"/>
              <a:t>23/09/2020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E67BBDD7-F502-4776-8D48-F5530FA376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63164967-57CB-4F54-8695-7769108E1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94B21-88A9-43EF-B684-A64580D6379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715992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325B94-26ED-4BCF-B620-9EEA30F88B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786A0DD1-8CDF-41A8-88EB-86EBAEFDFF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E306C-9247-4132-BEBE-28362473CE85}" type="datetimeFigureOut">
              <a:rPr lang="pt-BR" smtClean="0"/>
              <a:t>23/09/2020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BB8C6122-3413-4672-A139-BC9EAD0423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406093E1-772E-40B5-8AAE-273E32B5C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94B21-88A9-43EF-B684-A64580D6379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708742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E529B1F1-1E86-4FF5-84EB-F6FB3FD144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E306C-9247-4132-BEBE-28362473CE85}" type="datetimeFigureOut">
              <a:rPr lang="pt-BR" smtClean="0"/>
              <a:t>23/09/2020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8FC0EDEF-557D-4E93-BBEB-BDEBCDE4F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055AA496-FE18-4386-8DA2-227D3E370A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94B21-88A9-43EF-B684-A64580D6379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373452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F19CBF-C843-4D00-AF43-BEECD72FC2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A6E35F3-683E-4397-9E04-39ABDB21DA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CA9691DB-8734-4286-AC59-3AFB4016BD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FB12DC94-C29B-42A8-8F5D-60695A0ADC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E306C-9247-4132-BEBE-28362473CE85}" type="datetimeFigureOut">
              <a:rPr lang="pt-BR" smtClean="0"/>
              <a:t>23/09/2020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655D4275-A4EC-42EE-993E-E9AE74A276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870EB96-CBDD-477A-8183-3EC753DA5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94B21-88A9-43EF-B684-A64580D6379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436009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19604F-DBD0-4BDB-BB28-865DC5A6CF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4133ACD3-E2AD-4F9C-9451-BA66D319610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B94D2D2B-075E-4683-BD7D-E6D5B19BC6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6D60AF6-7B0A-4D06-A8C0-DAA0DA06C0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E306C-9247-4132-BEBE-28362473CE85}" type="datetimeFigureOut">
              <a:rPr lang="pt-BR" smtClean="0"/>
              <a:t>23/09/2020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B54A361-A7D0-4888-97FA-1CB5726406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04D2815-BB1A-4771-963A-64F92E6194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94B21-88A9-43EF-B684-A64580D6379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186856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C1B0F389-6E95-4F09-831C-70B459165A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D5153F5-D277-4A41-BA89-C26C6CD9F1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D95C736-6D08-4187-BB05-885680A88E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2E306C-9247-4132-BEBE-28362473CE85}" type="datetimeFigureOut">
              <a:rPr lang="pt-BR" smtClean="0"/>
              <a:t>23/09/2020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CF2565B-CBC7-4787-A92D-4B37B3A881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5120744-8426-418F-B061-A6E4F8EA87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094B21-88A9-43EF-B684-A64580D6379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186370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00C59BA7-C99C-49E3-904A-AC15C6B1A4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5304" y="1039804"/>
            <a:ext cx="2780218" cy="937515"/>
          </a:xfrm>
          <a:prstGeom prst="rect">
            <a:avLst/>
          </a:prstGeo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9D1353C1-130A-481D-8D79-BA5BA9D40B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1493" y="4516516"/>
            <a:ext cx="1559272" cy="1407205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pt-BR" sz="2000" dirty="0">
                <a:solidFill>
                  <a:schemeClr val="bg1"/>
                </a:solidFill>
                <a:latin typeface="Berlin Sans FB" panose="020E0602020502020306" pitchFamily="34" charset="0"/>
              </a:rPr>
              <a:t>ILUMINAR</a:t>
            </a:r>
            <a:r>
              <a:rPr lang="pt-BR" sz="2000" b="0" i="0" dirty="0">
                <a:solidFill>
                  <a:schemeClr val="bg1"/>
                </a:solidFill>
                <a:effectLst/>
                <a:latin typeface="Berlin Sans FB" panose="020E0602020502020306" pitchFamily="34" charset="0"/>
              </a:rPr>
              <a:t> NÃO SIGNIFICA APENAS BRILHAR.</a:t>
            </a:r>
            <a:endParaRPr lang="en-US" sz="4800" dirty="0">
              <a:solidFill>
                <a:schemeClr val="bg1"/>
              </a:solidFill>
              <a:latin typeface="Berlin Sans FB" panose="020E0602020502020306" pitchFamily="34" charset="0"/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F4169B90-A8CB-46E4-9EFE-FAC7B96E6A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1760"/>
            <a:ext cx="6281530" cy="3838873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AE6D67AB-37A3-4242-89DE-AA90AE9FCC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1530" y="3737113"/>
            <a:ext cx="5910470" cy="3927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5248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Ver a imagem de origem">
            <a:extLst>
              <a:ext uri="{FF2B5EF4-FFF2-40B4-BE49-F238E27FC236}">
                <a16:creationId xmlns:a16="http://schemas.microsoft.com/office/drawing/2014/main" id="{D067893C-6D3C-43C5-9196-6C235AC81E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83" r="27444"/>
          <a:stretch/>
        </p:blipFill>
        <p:spPr bwMode="auto">
          <a:xfrm>
            <a:off x="5182104" y="-46184"/>
            <a:ext cx="7009896" cy="6857990"/>
          </a:xfrm>
          <a:custGeom>
            <a:avLst/>
            <a:gdLst/>
            <a:ahLst/>
            <a:cxnLst/>
            <a:rect l="l" t="t" r="r" b="b"/>
            <a:pathLst>
              <a:path w="7009896" h="6858000">
                <a:moveTo>
                  <a:pt x="0" y="0"/>
                </a:moveTo>
                <a:lnTo>
                  <a:pt x="7009896" y="0"/>
                </a:lnTo>
                <a:lnTo>
                  <a:pt x="7009896" y="6858000"/>
                </a:lnTo>
                <a:lnTo>
                  <a:pt x="21616" y="6858000"/>
                </a:lnTo>
                <a:lnTo>
                  <a:pt x="129867" y="6647018"/>
                </a:lnTo>
                <a:cubicBezTo>
                  <a:pt x="1043295" y="4758249"/>
                  <a:pt x="1332296" y="2559611"/>
                  <a:pt x="814641" y="380651"/>
                </a:cubicBezTo>
                <a:lnTo>
                  <a:pt x="714685" y="1"/>
                </a:lnTo>
                <a:lnTo>
                  <a:pt x="0" y="1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7" name="Freeform: Shape 136">
            <a:extLst>
              <a:ext uri="{FF2B5EF4-FFF2-40B4-BE49-F238E27FC236}">
                <a16:creationId xmlns:a16="http://schemas.microsoft.com/office/drawing/2014/main" id="{5FDF4720-5445-47BE-89FE-E40D1AE6F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6480073" cy="6858002"/>
          </a:xfrm>
          <a:custGeom>
            <a:avLst/>
            <a:gdLst>
              <a:gd name="connsiteX0" fmla="*/ 6130244 w 6480073"/>
              <a:gd name="connsiteY0" fmla="*/ 0 h 6858002"/>
              <a:gd name="connsiteX1" fmla="*/ 6212951 w 6480073"/>
              <a:gd name="connsiteY1" fmla="*/ 314584 h 6858002"/>
              <a:gd name="connsiteX2" fmla="*/ 5540779 w 6480073"/>
              <a:gd name="connsiteY2" fmla="*/ 6756649 h 6858002"/>
              <a:gd name="connsiteX3" fmla="*/ 5489971 w 6480073"/>
              <a:gd name="connsiteY3" fmla="*/ 6858002 h 6858002"/>
              <a:gd name="connsiteX4" fmla="*/ 0 w 6480073"/>
              <a:gd name="connsiteY4" fmla="*/ 6858002 h 6858002"/>
              <a:gd name="connsiteX5" fmla="*/ 0 w 6480073"/>
              <a:gd name="connsiteY5" fmla="*/ 0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480073" h="6858002">
                <a:moveTo>
                  <a:pt x="6130244" y="0"/>
                </a:moveTo>
                <a:lnTo>
                  <a:pt x="6212951" y="314584"/>
                </a:lnTo>
                <a:cubicBezTo>
                  <a:pt x="6745828" y="2551616"/>
                  <a:pt x="6460994" y="4808873"/>
                  <a:pt x="5540779" y="6756649"/>
                </a:cubicBezTo>
                <a:lnTo>
                  <a:pt x="5489971" y="6858002"/>
                </a:lnTo>
                <a:lnTo>
                  <a:pt x="0" y="6858002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031" name="Freeform: Shape 138">
            <a:extLst>
              <a:ext uri="{FF2B5EF4-FFF2-40B4-BE49-F238E27FC236}">
                <a16:creationId xmlns:a16="http://schemas.microsoft.com/office/drawing/2014/main" id="{AC8710B4-A815-4082-9E4F-F13A000709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249216" cy="6858001"/>
          </a:xfrm>
          <a:custGeom>
            <a:avLst/>
            <a:gdLst>
              <a:gd name="connsiteX0" fmla="*/ 0 w 6249216"/>
              <a:gd name="connsiteY0" fmla="*/ 0 h 6858001"/>
              <a:gd name="connsiteX1" fmla="*/ 5893742 w 6249216"/>
              <a:gd name="connsiteY1" fmla="*/ 1 h 6858001"/>
              <a:gd name="connsiteX2" fmla="*/ 5993697 w 6249216"/>
              <a:gd name="connsiteY2" fmla="*/ 380651 h 6858001"/>
              <a:gd name="connsiteX3" fmla="*/ 5308924 w 6249216"/>
              <a:gd name="connsiteY3" fmla="*/ 6647018 h 6858001"/>
              <a:gd name="connsiteX4" fmla="*/ 5200672 w 6249216"/>
              <a:gd name="connsiteY4" fmla="*/ 6858001 h 6858001"/>
              <a:gd name="connsiteX5" fmla="*/ 1 w 6249216"/>
              <a:gd name="connsiteY5" fmla="*/ 685800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49216" h="6858001">
                <a:moveTo>
                  <a:pt x="0" y="0"/>
                </a:moveTo>
                <a:lnTo>
                  <a:pt x="5893742" y="1"/>
                </a:lnTo>
                <a:lnTo>
                  <a:pt x="5993697" y="380651"/>
                </a:lnTo>
                <a:cubicBezTo>
                  <a:pt x="6511353" y="2559611"/>
                  <a:pt x="6222352" y="4758249"/>
                  <a:pt x="5308924" y="6647018"/>
                </a:cubicBezTo>
                <a:lnTo>
                  <a:pt x="5200672" y="6858001"/>
                </a:lnTo>
                <a:lnTo>
                  <a:pt x="1" y="685800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C51001C-F3BE-42F2-B826-2A3A10A9F4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3" y="1396289"/>
            <a:ext cx="4782458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Quem sofre com a falta de Iluminação?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82CC2F7C-4513-4590-84A6-E6D442E29DC7}"/>
              </a:ext>
            </a:extLst>
          </p:cNvPr>
          <p:cNvSpPr txBox="1"/>
          <p:nvPr/>
        </p:nvSpPr>
        <p:spPr>
          <a:xfrm>
            <a:off x="804672" y="2871982"/>
            <a:ext cx="4782458" cy="318168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Quem é o principal afetado?</a:t>
            </a:r>
          </a:p>
        </p:txBody>
      </p:sp>
    </p:spTree>
    <p:extLst>
      <p:ext uri="{BB962C8B-B14F-4D97-AF65-F5344CB8AC3E}">
        <p14:creationId xmlns:p14="http://schemas.microsoft.com/office/powerpoint/2010/main" val="9009901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3A5B4632-C963-4296-86F0-79AA9EA5AE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8328" y="303591"/>
            <a:ext cx="4335327" cy="58967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F61CDB4-CBDF-4C37-9115-30C1E7E217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637125"/>
            <a:ext cx="3802276" cy="5256371"/>
          </a:xfrm>
        </p:spPr>
        <p:txBody>
          <a:bodyPr>
            <a:normAutofit/>
          </a:bodyPr>
          <a:lstStyle/>
          <a:p>
            <a:r>
              <a:rPr lang="pt-BR" sz="4800" b="1" dirty="0">
                <a:solidFill>
                  <a:schemeClr val="bg1"/>
                </a:solidFill>
                <a:latin typeface="+mj-lt"/>
              </a:rPr>
              <a:t>O mais afetado com a falta de iluminação adequada são as Empresas</a:t>
            </a:r>
            <a:br>
              <a:rPr lang="pt-BR" sz="4800" dirty="0">
                <a:solidFill>
                  <a:schemeClr val="bg1"/>
                </a:solidFill>
                <a:latin typeface="+mj-lt"/>
              </a:rPr>
            </a:br>
            <a:endParaRPr lang="pt-BR" sz="4800" dirty="0">
              <a:solidFill>
                <a:schemeClr val="bg1"/>
              </a:solidFill>
            </a:endParaRPr>
          </a:p>
        </p:txBody>
      </p:sp>
      <p:graphicFrame>
        <p:nvGraphicFramePr>
          <p:cNvPr id="5" name="Espaço Reservado para Conteúdo 2">
            <a:extLst>
              <a:ext uri="{FF2B5EF4-FFF2-40B4-BE49-F238E27FC236}">
                <a16:creationId xmlns:a16="http://schemas.microsoft.com/office/drawing/2014/main" id="{F99F58AA-9691-40D8-82D5-BFE2428A3C9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72693226"/>
              </p:ext>
            </p:extLst>
          </p:nvPr>
        </p:nvGraphicFramePr>
        <p:xfrm>
          <a:off x="5166985" y="303591"/>
          <a:ext cx="6588691" cy="58967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598772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8">
            <a:extLst>
              <a:ext uri="{FF2B5EF4-FFF2-40B4-BE49-F238E27FC236}">
                <a16:creationId xmlns:a16="http://schemas.microsoft.com/office/drawing/2014/main" id="{C7FA33FF-088D-4F16-95A2-2C64D353DE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20">
            <a:extLst>
              <a:ext uri="{FF2B5EF4-FFF2-40B4-BE49-F238E27FC236}">
                <a16:creationId xmlns:a16="http://schemas.microsoft.com/office/drawing/2014/main" id="{A376EFB1-01CF-419F-ABF1-2AF02BBFC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709160" cy="6858000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22">
            <a:extLst>
              <a:ext uri="{FF2B5EF4-FFF2-40B4-BE49-F238E27FC236}">
                <a16:creationId xmlns:a16="http://schemas.microsoft.com/office/drawing/2014/main" id="{FF9DEA15-78BD-4750-AA18-B9F28A6D5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284331" cy="6858000"/>
          </a:xfrm>
          <a:custGeom>
            <a:avLst/>
            <a:gdLst>
              <a:gd name="connsiteX0" fmla="*/ 0 w 4319042"/>
              <a:gd name="connsiteY0" fmla="*/ 0 h 6858000"/>
              <a:gd name="connsiteX1" fmla="*/ 1142888 w 4319042"/>
              <a:gd name="connsiteY1" fmla="*/ 0 h 6858000"/>
              <a:gd name="connsiteX2" fmla="*/ 4319042 w 4319042"/>
              <a:gd name="connsiteY2" fmla="*/ 6858000 h 6858000"/>
              <a:gd name="connsiteX3" fmla="*/ 0 w 43190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9042" h="6858000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CE9DE34-4B8D-4E90-9319-2F23EBEF84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1" y="640263"/>
            <a:ext cx="3284331" cy="5254510"/>
          </a:xfrm>
        </p:spPr>
        <p:txBody>
          <a:bodyPr>
            <a:normAutofit/>
          </a:bodyPr>
          <a:lstStyle/>
          <a:p>
            <a:r>
              <a:rPr lang="pt-BR" sz="3100"/>
              <a:t>Seres Humanos estão sempre precisando de uma boa iluminação para realização de  tarefas , porém um má iluminação pode prejudicar a visão.</a:t>
            </a:r>
            <a:br>
              <a:rPr lang="pt-BR" sz="3100"/>
            </a:br>
            <a:endParaRPr lang="pt-BR" sz="310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81FDF67-71EA-4540-9251-6E826910DF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8384" y="640263"/>
            <a:ext cx="6028944" cy="525451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pt-BR" sz="1500" b="1" u="sng" dirty="0">
                <a:solidFill>
                  <a:schemeClr val="bg1"/>
                </a:solidFill>
              </a:rPr>
              <a:t>Doenças causadas pela má iluminação:</a:t>
            </a:r>
          </a:p>
          <a:p>
            <a:pPr marL="0" indent="0">
              <a:buNone/>
            </a:pPr>
            <a:endParaRPr lang="pt-BR" sz="1500" b="1" u="sng" dirty="0">
              <a:solidFill>
                <a:schemeClr val="bg1"/>
              </a:solidFill>
            </a:endParaRPr>
          </a:p>
          <a:p>
            <a:pPr fontAlgn="base"/>
            <a:r>
              <a:rPr lang="pt-BR" sz="1500" b="1" i="1" dirty="0">
                <a:solidFill>
                  <a:schemeClr val="bg1"/>
                </a:solidFill>
              </a:rPr>
              <a:t>1. Irritação nos olhos- </a:t>
            </a:r>
            <a:r>
              <a:rPr lang="pt-BR" sz="1500" dirty="0">
                <a:solidFill>
                  <a:schemeClr val="bg1"/>
                </a:solidFill>
              </a:rPr>
              <a:t>Esse problema pode se manifestar na forma de lacrimejamento, quando os olhos soltam uma secreção.</a:t>
            </a:r>
          </a:p>
          <a:p>
            <a:pPr fontAlgn="base"/>
            <a:endParaRPr lang="pt-BR" sz="1500" dirty="0">
              <a:solidFill>
                <a:schemeClr val="bg1"/>
              </a:solidFill>
            </a:endParaRPr>
          </a:p>
          <a:p>
            <a:pPr fontAlgn="base"/>
            <a:r>
              <a:rPr lang="pt-BR" sz="1500" b="1" i="1" dirty="0">
                <a:solidFill>
                  <a:schemeClr val="bg1"/>
                </a:solidFill>
              </a:rPr>
              <a:t>2. Cansaço visual-  </a:t>
            </a:r>
            <a:r>
              <a:rPr lang="pt-BR" sz="1500" dirty="0">
                <a:solidFill>
                  <a:schemeClr val="bg1"/>
                </a:solidFill>
              </a:rPr>
              <a:t>O motivo pode ser tanto o excesso quanto a quantidade insuficiente de luz, o que leva a um esforço excessivo da visão e, consequentemente, uma sobrecarga nos olhos.</a:t>
            </a:r>
          </a:p>
          <a:p>
            <a:pPr fontAlgn="base"/>
            <a:endParaRPr lang="pt-BR" sz="1500" b="1" i="1" dirty="0">
              <a:solidFill>
                <a:schemeClr val="bg1"/>
              </a:solidFill>
            </a:endParaRPr>
          </a:p>
          <a:p>
            <a:pPr fontAlgn="base"/>
            <a:r>
              <a:rPr lang="pt-BR" sz="1500" b="1" i="1" dirty="0">
                <a:solidFill>
                  <a:schemeClr val="bg1"/>
                </a:solidFill>
              </a:rPr>
              <a:t>3. Problemas de pele- </a:t>
            </a:r>
            <a:r>
              <a:rPr lang="pt-BR" sz="1500" dirty="0">
                <a:solidFill>
                  <a:schemeClr val="bg1"/>
                </a:solidFill>
              </a:rPr>
              <a:t>Isso acontece devido ao uso excessivo do computador ou de lâmpadas fluorescentes. Esse tipo de iluminação pode causar envelhecimento precoce, manchas cutâneas vermelhas e câncer de pele.</a:t>
            </a:r>
          </a:p>
          <a:p>
            <a:pPr fontAlgn="base"/>
            <a:endParaRPr lang="pt-BR" sz="1500" dirty="0">
              <a:solidFill>
                <a:schemeClr val="bg1"/>
              </a:solidFill>
            </a:endParaRPr>
          </a:p>
          <a:p>
            <a:pPr fontAlgn="base"/>
            <a:r>
              <a:rPr lang="pt-BR" sz="1500" b="1" i="1" dirty="0">
                <a:solidFill>
                  <a:schemeClr val="bg1"/>
                </a:solidFill>
              </a:rPr>
              <a:t>Distúrbio emocional- </a:t>
            </a:r>
            <a:r>
              <a:rPr lang="pt-BR" sz="1500" dirty="0">
                <a:solidFill>
                  <a:schemeClr val="bg1"/>
                </a:solidFill>
              </a:rPr>
              <a:t>Ambientes escuros ou com quantidade insuficiente de luz estimulam a maior produção de hormônios. Por conseguinte, isso gera a sensação de sonolência, cansaço e apatia, diminuindo o rendimento e a disposição para trabalhar. Em contrapartida, ambientes com iluminação correta podem combater até mesmo a depressão.</a:t>
            </a:r>
          </a:p>
          <a:p>
            <a:pPr fontAlgn="base"/>
            <a:endParaRPr lang="pt-BR" sz="1500" b="1" i="0" dirty="0">
              <a:solidFill>
                <a:schemeClr val="bg1"/>
              </a:solidFill>
              <a:effectLst/>
              <a:latin typeface="Carnas"/>
            </a:endParaRPr>
          </a:p>
          <a:p>
            <a:pPr fontAlgn="base"/>
            <a:endParaRPr lang="pt-BR" sz="1500" b="1" i="0" dirty="0">
              <a:solidFill>
                <a:schemeClr val="bg1"/>
              </a:solidFill>
              <a:effectLst/>
              <a:latin typeface="Carnas"/>
            </a:endParaRPr>
          </a:p>
          <a:p>
            <a:endParaRPr lang="pt-BR" sz="15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854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5">
            <a:extLst>
              <a:ext uri="{FF2B5EF4-FFF2-40B4-BE49-F238E27FC236}">
                <a16:creationId xmlns:a16="http://schemas.microsoft.com/office/drawing/2014/main" id="{C3896A03-3945-419A-B66B-4EE266EDD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0"/>
            <a:ext cx="6095990" cy="6858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87E47F7-2619-40B6-8104-924B23F6AE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287" y="1736035"/>
            <a:ext cx="5675159" cy="735231"/>
          </a:xfrm>
        </p:spPr>
        <p:txBody>
          <a:bodyPr anchor="t">
            <a:normAutofit/>
          </a:bodyPr>
          <a:lstStyle/>
          <a:p>
            <a:r>
              <a:rPr lang="pt-BR" sz="4000" b="1" dirty="0">
                <a:solidFill>
                  <a:schemeClr val="bg1"/>
                </a:solidFill>
              </a:rPr>
              <a:t>-Tecnologias já existentes-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34F5AD2-EDBD-4BBD-A55C-EAFFD0C709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5990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E608DFC-269C-48CD-B176-15DEB1DA26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34650" y="2425546"/>
            <a:ext cx="457200" cy="45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5A4AD436-2071-4FC2-A3FB-84A1695884B7}"/>
              </a:ext>
            </a:extLst>
          </p:cNvPr>
          <p:cNvSpPr txBox="1"/>
          <p:nvPr/>
        </p:nvSpPr>
        <p:spPr>
          <a:xfrm>
            <a:off x="1474727" y="2759346"/>
            <a:ext cx="38757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Lâmpadas inteligentes</a:t>
            </a:r>
            <a:endParaRPr lang="pt-BR" sz="2400" dirty="0"/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8CE66C98-9B73-42F7-8288-BBEEAF5B072C}"/>
              </a:ext>
            </a:extLst>
          </p:cNvPr>
          <p:cNvSpPr txBox="1"/>
          <p:nvPr/>
        </p:nvSpPr>
        <p:spPr>
          <a:xfrm>
            <a:off x="6734650" y="4896812"/>
            <a:ext cx="247475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Vantagens: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Economia de energia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Comodidade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segurança</a:t>
            </a:r>
          </a:p>
          <a:p>
            <a:endParaRPr lang="pt-BR" dirty="0"/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434CF2F4-2576-4462-8B63-C43EB35EBC1C}"/>
              </a:ext>
            </a:extLst>
          </p:cNvPr>
          <p:cNvSpPr txBox="1"/>
          <p:nvPr/>
        </p:nvSpPr>
        <p:spPr>
          <a:xfrm>
            <a:off x="9353724" y="4990218"/>
            <a:ext cx="255864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Desvantagem: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Poucas opções no mercado brasileiro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Não é muito acessível</a:t>
            </a:r>
          </a:p>
          <a:p>
            <a:endParaRPr lang="pt-BR" dirty="0"/>
          </a:p>
        </p:txBody>
      </p: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EB8F4B87-E6C0-41E1-9FE3-355D824BB525}"/>
              </a:ext>
            </a:extLst>
          </p:cNvPr>
          <p:cNvSpPr txBox="1"/>
          <p:nvPr/>
        </p:nvSpPr>
        <p:spPr>
          <a:xfrm>
            <a:off x="6752023" y="3221011"/>
            <a:ext cx="45883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Conexão wireless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Led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Controle de temperatura e  umidade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Alternância de cores</a:t>
            </a:r>
          </a:p>
        </p:txBody>
      </p:sp>
      <p:pic>
        <p:nvPicPr>
          <p:cNvPr id="39" name="Espaço Reservado para Conteúdo 4">
            <a:extLst>
              <a:ext uri="{FF2B5EF4-FFF2-40B4-BE49-F238E27FC236}">
                <a16:creationId xmlns:a16="http://schemas.microsoft.com/office/drawing/2014/main" id="{B8D994FB-7D3F-4212-91A2-F2B3DE0CF8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47" r="1760" b="-1"/>
          <a:stretch/>
        </p:blipFill>
        <p:spPr>
          <a:xfrm>
            <a:off x="7869382" y="256119"/>
            <a:ext cx="2613891" cy="1794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4488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9">
            <a:extLst>
              <a:ext uri="{FF2B5EF4-FFF2-40B4-BE49-F238E27FC236}">
                <a16:creationId xmlns:a16="http://schemas.microsoft.com/office/drawing/2014/main" id="{1707FC24-6981-43D9-B525-C7832BA22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11449"/>
            <a:ext cx="4332307" cy="617955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E879304F-A90A-4EE4-9BD6-863DCD294AFF}"/>
              </a:ext>
            </a:extLst>
          </p:cNvPr>
          <p:cNvSpPr txBox="1"/>
          <p:nvPr/>
        </p:nvSpPr>
        <p:spPr>
          <a:xfrm>
            <a:off x="5194300" y="3429000"/>
            <a:ext cx="6470650" cy="2027238"/>
          </a:xfrm>
          <a:prstGeom prst="rect">
            <a:avLst/>
          </a:prstGeom>
          <a:noFill/>
        </p:spPr>
        <p:txBody>
          <a:bodyPr wrap="square" rtlCol="0"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pt-BR" sz="1600" dirty="0"/>
              <a:t>Vantagens: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1600" dirty="0"/>
              <a:t>Economia de energia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1600" dirty="0"/>
              <a:t>Sensibilidade superior ao de movimento;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1600" dirty="0"/>
              <a:t>Aumenta segurança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pt-BR" sz="2800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329588DE-15FF-4F23-957A-D9AC216695D6}"/>
              </a:ext>
            </a:extLst>
          </p:cNvPr>
          <p:cNvSpPr txBox="1"/>
          <p:nvPr/>
        </p:nvSpPr>
        <p:spPr>
          <a:xfrm>
            <a:off x="5194300" y="5013325"/>
            <a:ext cx="6470650" cy="885825"/>
          </a:xfrm>
          <a:prstGeom prst="rect">
            <a:avLst/>
          </a:prstGeom>
          <a:noFill/>
        </p:spPr>
        <p:txBody>
          <a:bodyPr wrap="square" rtlCol="0"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pt-BR" dirty="0"/>
              <a:t> Desvantagens: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dirty="0"/>
              <a:t>Custo de troca de lâmpadas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pt-BR" sz="220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EC85EC8-AD47-44EC-B3C5-51E1F6C58E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884" y="1233281"/>
            <a:ext cx="4332307" cy="298091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Sensor de presença:</a:t>
            </a:r>
            <a:b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endParaRPr lang="en-US" sz="48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C035C55-86CB-4A99-8ACE-144A4183AE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94300" y="533400"/>
            <a:ext cx="6470650" cy="2720975"/>
          </a:xfrm>
        </p:spPr>
        <p:txBody>
          <a:bodyPr wrap="square" anchor="t">
            <a:normAutofit fontScale="85000" lnSpcReduction="20000"/>
          </a:bodyPr>
          <a:lstStyle/>
          <a:p>
            <a:r>
              <a:rPr lang="pt-BR" sz="1900" dirty="0"/>
              <a:t>Tipos: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900" dirty="0"/>
              <a:t>Sensor de temperatura infravermelho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900" dirty="0"/>
              <a:t>Microondas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900" dirty="0"/>
              <a:t>Acústico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900" dirty="0"/>
          </a:p>
          <a:p>
            <a:r>
              <a:rPr lang="pt-BR" sz="1900" dirty="0"/>
              <a:t>Recursos combinados: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900" dirty="0"/>
              <a:t>Luzes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900" dirty="0"/>
              <a:t>Alarme sonoro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900" dirty="0"/>
              <a:t>Gerador de névoa</a:t>
            </a:r>
            <a:endParaRPr lang="pt-BR" sz="1300" dirty="0"/>
          </a:p>
        </p:txBody>
      </p:sp>
      <p:pic>
        <p:nvPicPr>
          <p:cNvPr id="5122" name="Picture 2" descr="Ver a imagem de origem">
            <a:extLst>
              <a:ext uri="{FF2B5EF4-FFF2-40B4-BE49-F238E27FC236}">
                <a16:creationId xmlns:a16="http://schemas.microsoft.com/office/drawing/2014/main" id="{919F717A-9937-4ACE-9CBE-221558782C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5684" y="600363"/>
            <a:ext cx="3254375" cy="325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20176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18FD74D4-C0F3-4E5B-9628-885593F0B5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D9A356B-6687-47A8-8D50-9AD65ED93E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376" y="891539"/>
            <a:ext cx="5829647" cy="1346693"/>
          </a:xfrm>
        </p:spPr>
        <p:txBody>
          <a:bodyPr>
            <a:normAutofit/>
          </a:bodyPr>
          <a:lstStyle/>
          <a:p>
            <a:r>
              <a:rPr lang="pt-BR" sz="4000" b="1" dirty="0"/>
              <a:t>-Luminancímetro (CS-160)-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64FA8EC-281F-4A47-AF2E-9F85F2AABC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1540"/>
            <a:ext cx="722376" cy="5071110"/>
          </a:xfrm>
          <a:prstGeom prst="rect">
            <a:avLst/>
          </a:prstGeom>
          <a:solidFill>
            <a:srgbClr val="4C52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Espaço Reservado para Conteúdo 7">
            <a:extLst>
              <a:ext uri="{FF2B5EF4-FFF2-40B4-BE49-F238E27FC236}">
                <a16:creationId xmlns:a16="http://schemas.microsoft.com/office/drawing/2014/main" id="{1C2E61C6-8263-469B-909C-76926F3625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7864" y="2399100"/>
            <a:ext cx="4878978" cy="3645084"/>
          </a:xfrm>
        </p:spPr>
        <p:txBody>
          <a:bodyPr>
            <a:normAutofit/>
          </a:bodyPr>
          <a:lstStyle/>
          <a:p>
            <a:r>
              <a:rPr lang="pt-BR" sz="2000"/>
              <a:t>O luminancímetro serve para medir a quantidade de “luz”(lúmens) presente tanto num ambiente fechado quanto em um ambiente aberto;</a:t>
            </a:r>
          </a:p>
          <a:p>
            <a:r>
              <a:rPr lang="pt-BR" sz="2000"/>
              <a:t>Esse aparelho funciona com pilhas AA;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372D1C2D-5B10-47A7-A719-9CB5BA48CD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36610" y="891540"/>
            <a:ext cx="5071110" cy="5071110"/>
          </a:xfrm>
          <a:prstGeom prst="rect">
            <a:avLst/>
          </a:prstGeom>
          <a:effectLst>
            <a:outerShdw blurRad="406400" dist="317500" dir="5400000" sx="89000" sy="89000" rotWithShape="0">
              <a:prstClr val="black">
                <a:alpha val="15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650554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8FD74D4-C0F3-4E5B-9628-885593F0B5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ADA8AB6-8EBB-43C5-A019-F62E26628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7864" y="891539"/>
            <a:ext cx="4898135" cy="1346693"/>
          </a:xfrm>
        </p:spPr>
        <p:txBody>
          <a:bodyPr>
            <a:normAutofit/>
          </a:bodyPr>
          <a:lstStyle/>
          <a:p>
            <a:r>
              <a:rPr lang="pt-BR" sz="4000" b="1" dirty="0"/>
              <a:t>-Luxímetro-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64FA8EC-281F-4A47-AF2E-9F85F2AABC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1540"/>
            <a:ext cx="722376" cy="5071110"/>
          </a:xfrm>
          <a:prstGeom prst="rect">
            <a:avLst/>
          </a:prstGeom>
          <a:solidFill>
            <a:srgbClr val="4C52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D81A052-CF25-4C67-BE12-80E2A01B49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7864" y="2399100"/>
            <a:ext cx="4878978" cy="3645084"/>
          </a:xfrm>
        </p:spPr>
        <p:txBody>
          <a:bodyPr>
            <a:normAutofit/>
          </a:bodyPr>
          <a:lstStyle/>
          <a:p>
            <a:r>
              <a:rPr lang="pt-BR" sz="2000"/>
              <a:t>Utilizado para medir a quantidade de lux num ambiente;</a:t>
            </a:r>
          </a:p>
          <a:p>
            <a:r>
              <a:rPr lang="pt-BR" sz="2000"/>
              <a:t>Este luxímetro, no caso, tem capacidade para medir até 100k(cem mil) de lux.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2D9B14D-9ECE-4EF0-9FDA-F5FAE0F688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36610" y="891540"/>
            <a:ext cx="5071110" cy="5071110"/>
          </a:xfrm>
          <a:prstGeom prst="rect">
            <a:avLst/>
          </a:prstGeom>
          <a:effectLst>
            <a:outerShdw blurRad="406400" dist="317500" dir="5400000" sx="89000" sy="89000" rotWithShape="0">
              <a:prstClr val="black">
                <a:alpha val="15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555515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264F718-7FAC-4056-9FA9-A603EC682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0"/>
            <a:ext cx="1219047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F74639F7-E3C7-4165-A83E-6386A86BA1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6356349" cy="6858000"/>
          </a:xfrm>
          <a:custGeom>
            <a:avLst/>
            <a:gdLst>
              <a:gd name="connsiteX0" fmla="*/ 7539895 w 7539895"/>
              <a:gd name="connsiteY0" fmla="*/ 6858000 h 6858000"/>
              <a:gd name="connsiteX1" fmla="*/ 0 w 7539895"/>
              <a:gd name="connsiteY1" fmla="*/ 6858000 h 6858000"/>
              <a:gd name="connsiteX2" fmla="*/ 0 w 7539895"/>
              <a:gd name="connsiteY2" fmla="*/ 0 h 6858000"/>
              <a:gd name="connsiteX3" fmla="*/ 4363741 w 753989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39895" h="6858000">
                <a:moveTo>
                  <a:pt x="753989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4363741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B3AF0F1-707A-463E-B5EE-33C63A40CF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5979591" cy="6858000"/>
          </a:xfrm>
          <a:custGeom>
            <a:avLst/>
            <a:gdLst>
              <a:gd name="connsiteX0" fmla="*/ 7092985 w 7092985"/>
              <a:gd name="connsiteY0" fmla="*/ 6858000 h 6858000"/>
              <a:gd name="connsiteX1" fmla="*/ 0 w 7092985"/>
              <a:gd name="connsiteY1" fmla="*/ 6858000 h 6858000"/>
              <a:gd name="connsiteX2" fmla="*/ 0 w 7092985"/>
              <a:gd name="connsiteY2" fmla="*/ 0 h 6858000"/>
              <a:gd name="connsiteX3" fmla="*/ 3916831 w 709298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92985" h="6858000">
                <a:moveTo>
                  <a:pt x="709298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3916831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99D64EF-93A1-4F0D-9064-E0F1360A2A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4250" y="704850"/>
            <a:ext cx="5056400" cy="134922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4400" b="1" kern="1200" dirty="0">
                <a:latin typeface="+mj-lt"/>
                <a:ea typeface="+mj-ea"/>
                <a:cs typeface="+mj-cs"/>
              </a:rPr>
              <a:t>Cálculos necessários para o Projeto: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2A05DBE-B0E7-4BB9-82FD-4A9817036E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38850" y="704850"/>
            <a:ext cx="5314950" cy="525145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457200" indent="-228600" algn="l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Introdução aos cálculos;</a:t>
            </a:r>
          </a:p>
          <a:p>
            <a:pPr marL="457200" indent="-228600" algn="l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Normas NBR;</a:t>
            </a:r>
          </a:p>
          <a:p>
            <a:pPr marL="457200" indent="-228600" algn="l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Lux;</a:t>
            </a:r>
          </a:p>
          <a:p>
            <a:pPr marL="457200" indent="-228600" algn="l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Lúmens;</a:t>
            </a:r>
          </a:p>
          <a:p>
            <a:pPr marL="457200" indent="-228600" algn="l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Lâmpadas;</a:t>
            </a:r>
          </a:p>
          <a:p>
            <a:pPr marL="457200" indent="-228600" algn="l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Consumo de Energia;</a:t>
            </a:r>
          </a:p>
          <a:p>
            <a:pPr marL="457200" indent="-228600" algn="l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Gasto de Energia.</a:t>
            </a:r>
          </a:p>
        </p:txBody>
      </p:sp>
    </p:spTree>
    <p:extLst>
      <p:ext uri="{BB962C8B-B14F-4D97-AF65-F5344CB8AC3E}">
        <p14:creationId xmlns:p14="http://schemas.microsoft.com/office/powerpoint/2010/main" val="7051880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98B267-3AAD-4ED0-98D7-9A6C112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099" y="1396289"/>
            <a:ext cx="4801860" cy="1325563"/>
          </a:xfrm>
        </p:spPr>
        <p:txBody>
          <a:bodyPr>
            <a:normAutofit/>
          </a:bodyPr>
          <a:lstStyle/>
          <a:p>
            <a:r>
              <a:rPr lang="pt-BR" sz="3700"/>
              <a:t>-Introdução ao cálculo-</a:t>
            </a:r>
            <a:br>
              <a:rPr lang="pt-BR" sz="3700"/>
            </a:br>
            <a:endParaRPr lang="pt-BR" sz="370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7DFC846-6F85-4307-B360-13C24A5095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5543" y="2871982"/>
            <a:ext cx="4893508" cy="3181684"/>
          </a:xfrm>
        </p:spPr>
        <p:txBody>
          <a:bodyPr anchor="t">
            <a:normAutofit/>
          </a:bodyPr>
          <a:lstStyle/>
          <a:p>
            <a:r>
              <a:rPr lang="pt-BR" sz="1800" dirty="0"/>
              <a:t>Para obter-se uma avaliação luminotécnica, é necessário estar de acordo com a NBR(Norma Técnica Brasileira) 5413, 5382 e 5461, feita pela  Associação Brasileira de Normas Técnicas (ABNT), mas foram substituídas pela Norma ISO 8995-1;</a:t>
            </a:r>
          </a:p>
          <a:p>
            <a:r>
              <a:rPr lang="pt-BR" sz="1800" dirty="0"/>
              <a:t>De forma resumida, as </a:t>
            </a:r>
            <a:r>
              <a:rPr lang="pt-BR" sz="1800" dirty="0" err="1"/>
              <a:t>NBR´s</a:t>
            </a:r>
            <a:r>
              <a:rPr lang="pt-BR" sz="1800" dirty="0"/>
              <a:t> 5413, 5382 e 5461 fazem menção ao uso de aparelhos adequados e quais os cálculos necessários para a aferição luminotécnica.</a:t>
            </a: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E1063ACC-684C-4227-9D75-430593BAD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19218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8067F801-9719-4550-AFFF-C7C3684221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7846" y="0"/>
            <a:ext cx="6024154" cy="6858000"/>
          </a:xfrm>
          <a:custGeom>
            <a:avLst/>
            <a:gdLst>
              <a:gd name="connsiteX0" fmla="*/ 70374 w 6024154"/>
              <a:gd name="connsiteY0" fmla="*/ 0 h 6858000"/>
              <a:gd name="connsiteX1" fmla="*/ 6024154 w 6024154"/>
              <a:gd name="connsiteY1" fmla="*/ 0 h 6858000"/>
              <a:gd name="connsiteX2" fmla="*/ 6024154 w 6024154"/>
              <a:gd name="connsiteY2" fmla="*/ 6858000 h 6858000"/>
              <a:gd name="connsiteX3" fmla="*/ 3587167 w 6024154"/>
              <a:gd name="connsiteY3" fmla="*/ 6858000 h 6858000"/>
              <a:gd name="connsiteX4" fmla="*/ 3474220 w 6024154"/>
              <a:gd name="connsiteY4" fmla="*/ 6800152 h 6858000"/>
              <a:gd name="connsiteX5" fmla="*/ 0 w 6024154"/>
              <a:gd name="connsiteY5" fmla="*/ 962844 h 6858000"/>
              <a:gd name="connsiteX6" fmla="*/ 34274 w 6024154"/>
              <a:gd name="connsiteY6" fmla="*/ 28409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70374" y="0"/>
                </a:moveTo>
                <a:lnTo>
                  <a:pt x="6024154" y="0"/>
                </a:lnTo>
                <a:lnTo>
                  <a:pt x="6024154" y="6858000"/>
                </a:lnTo>
                <a:lnTo>
                  <a:pt x="3587167" y="6858000"/>
                </a:lnTo>
                <a:lnTo>
                  <a:pt x="3474220" y="6800152"/>
                </a:lnTo>
                <a:cubicBezTo>
                  <a:pt x="1404818" y="5675986"/>
                  <a:pt x="0" y="3483472"/>
                  <a:pt x="0" y="962844"/>
                </a:cubicBezTo>
                <a:cubicBezTo>
                  <a:pt x="0" y="733696"/>
                  <a:pt x="11610" y="507260"/>
                  <a:pt x="34274" y="28409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Imagem 6" descr="Tela de celular com publicação numa rede social&#10;&#10;Descrição gerada automaticamente">
            <a:extLst>
              <a:ext uri="{FF2B5EF4-FFF2-40B4-BE49-F238E27FC236}">
                <a16:creationId xmlns:a16="http://schemas.microsoft.com/office/drawing/2014/main" id="{427FC832-D1C1-4282-BB42-D33123780A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5456" y="-69851"/>
            <a:ext cx="4087613" cy="2544331"/>
          </a:xfrm>
          <a:prstGeom prst="rect">
            <a:avLst/>
          </a:prstGeom>
        </p:spPr>
      </p:pic>
      <p:pic>
        <p:nvPicPr>
          <p:cNvPr id="5" name="Imagem 4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EC7A55DB-D9CC-4309-930F-298BE8EA21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1085" y="2544331"/>
            <a:ext cx="3551984" cy="2774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2917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D052D0E8-5725-42F1-BA8A-2E793289AB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6693455" cy="1511306"/>
          </a:xfrm>
          <a:custGeom>
            <a:avLst/>
            <a:gdLst>
              <a:gd name="connsiteX0" fmla="*/ 2147981 w 6693455"/>
              <a:gd name="connsiteY0" fmla="*/ 0 h 1511306"/>
              <a:gd name="connsiteX1" fmla="*/ 6693455 w 6693455"/>
              <a:gd name="connsiteY1" fmla="*/ 0 h 1511306"/>
              <a:gd name="connsiteX2" fmla="*/ 5995838 w 6693455"/>
              <a:gd name="connsiteY2" fmla="*/ 1511301 h 1511306"/>
              <a:gd name="connsiteX3" fmla="*/ 2147982 w 6693455"/>
              <a:gd name="connsiteY3" fmla="*/ 1511301 h 1511306"/>
              <a:gd name="connsiteX4" fmla="*/ 2147982 w 6693455"/>
              <a:gd name="connsiteY4" fmla="*/ 1511304 h 1511306"/>
              <a:gd name="connsiteX5" fmla="*/ 680261 w 6693455"/>
              <a:gd name="connsiteY5" fmla="*/ 1511304 h 1511306"/>
              <a:gd name="connsiteX6" fmla="*/ 680261 w 6693455"/>
              <a:gd name="connsiteY6" fmla="*/ 1511306 h 1511306"/>
              <a:gd name="connsiteX7" fmla="*/ 0 w 6693455"/>
              <a:gd name="connsiteY7" fmla="*/ 1511306 h 1511306"/>
              <a:gd name="connsiteX8" fmla="*/ 0 w 6693455"/>
              <a:gd name="connsiteY8" fmla="*/ 2 h 1511306"/>
              <a:gd name="connsiteX9" fmla="*/ 680261 w 6693455"/>
              <a:gd name="connsiteY9" fmla="*/ 2 h 1511306"/>
              <a:gd name="connsiteX10" fmla="*/ 680261 w 6693455"/>
              <a:gd name="connsiteY10" fmla="*/ 2544 h 1511306"/>
              <a:gd name="connsiteX11" fmla="*/ 2147981 w 6693455"/>
              <a:gd name="connsiteY11" fmla="*/ 2544 h 1511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693455" h="1511306">
                <a:moveTo>
                  <a:pt x="2147981" y="0"/>
                </a:moveTo>
                <a:lnTo>
                  <a:pt x="6693455" y="0"/>
                </a:lnTo>
                <a:lnTo>
                  <a:pt x="5995838" y="1511301"/>
                </a:lnTo>
                <a:lnTo>
                  <a:pt x="2147982" y="1511301"/>
                </a:lnTo>
                <a:lnTo>
                  <a:pt x="2147982" y="1511304"/>
                </a:lnTo>
                <a:lnTo>
                  <a:pt x="680261" y="1511304"/>
                </a:lnTo>
                <a:lnTo>
                  <a:pt x="680261" y="1511306"/>
                </a:lnTo>
                <a:lnTo>
                  <a:pt x="0" y="1511306"/>
                </a:lnTo>
                <a:lnTo>
                  <a:pt x="0" y="2"/>
                </a:lnTo>
                <a:lnTo>
                  <a:pt x="680261" y="2"/>
                </a:lnTo>
                <a:lnTo>
                  <a:pt x="680261" y="2544"/>
                </a:lnTo>
                <a:lnTo>
                  <a:pt x="2147981" y="2544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85000"/>
                </a:schemeClr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37476FF-D0B2-427D-8EF3-92CC0A2E4B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000812" cy="1143000"/>
          </a:xfrm>
        </p:spPr>
        <p:txBody>
          <a:bodyPr>
            <a:normAutofit/>
          </a:bodyPr>
          <a:lstStyle/>
          <a:p>
            <a:r>
              <a:rPr lang="pt-BR" sz="3700"/>
              <a:t>-Ambientes Fechados e com Iluminação Natural-</a:t>
            </a: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31C81BFC-A665-4DFF-AFE8-B85ACB3E04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5931454" cy="5166360"/>
          </a:xfrm>
          <a:custGeom>
            <a:avLst/>
            <a:gdLst>
              <a:gd name="connsiteX0" fmla="*/ 0 w 5931454"/>
              <a:gd name="connsiteY0" fmla="*/ 0 h 5166360"/>
              <a:gd name="connsiteX1" fmla="*/ 5931454 w 5931454"/>
              <a:gd name="connsiteY1" fmla="*/ 0 h 5166360"/>
              <a:gd name="connsiteX2" fmla="*/ 3537575 w 5931454"/>
              <a:gd name="connsiteY2" fmla="*/ 5166360 h 5166360"/>
              <a:gd name="connsiteX3" fmla="*/ 0 w 5931454"/>
              <a:gd name="connsiteY3" fmla="*/ 5166360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31454" h="5166360">
                <a:moveTo>
                  <a:pt x="0" y="0"/>
                </a:moveTo>
                <a:lnTo>
                  <a:pt x="5931454" y="0"/>
                </a:lnTo>
                <a:lnTo>
                  <a:pt x="3537575" y="5166360"/>
                </a:lnTo>
                <a:lnTo>
                  <a:pt x="0" y="5166360"/>
                </a:lnTo>
                <a:close/>
              </a:path>
            </a:pathLst>
          </a:cu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AF5A08E-1469-4712-9201-D45DC0999D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76272"/>
            <a:ext cx="3339353" cy="3639312"/>
          </a:xfrm>
        </p:spPr>
        <p:txBody>
          <a:bodyPr anchor="ctr">
            <a:normAutofit/>
          </a:bodyPr>
          <a:lstStyle/>
          <a:p>
            <a:r>
              <a:rPr lang="pt-BR" sz="1400">
                <a:solidFill>
                  <a:srgbClr val="FFFFFF"/>
                </a:solidFill>
              </a:rPr>
              <a:t>De acordo com as normas 15215, 5461, 5413, 5382, como visto no exemplo da imagem, diz respeito a algumas características e pontos a serem levantados referentes à base de um projeto luminotécnico;</a:t>
            </a:r>
          </a:p>
          <a:p>
            <a:r>
              <a:rPr lang="pt-BR" sz="1400">
                <a:solidFill>
                  <a:srgbClr val="FFFFFF"/>
                </a:solidFill>
              </a:rPr>
              <a:t>Seria necessário fazer o cálculo de alguns coeficientes e ter conhecimento de alguns outros fatores: </a:t>
            </a:r>
          </a:p>
          <a:p>
            <a:pPr marL="514350" indent="-514350">
              <a:buFont typeface="+mj-lt"/>
              <a:buAutoNum type="arabicPeriod"/>
            </a:pPr>
            <a:r>
              <a:rPr lang="pt-BR" sz="1400">
                <a:solidFill>
                  <a:srgbClr val="FFFFFF"/>
                </a:solidFill>
              </a:rPr>
              <a:t>Coeficiente de iluminância em relação à altura do teto;</a:t>
            </a:r>
          </a:p>
          <a:p>
            <a:pPr marL="514350" indent="-514350">
              <a:buFont typeface="+mj-lt"/>
              <a:buAutoNum type="arabicPeriod"/>
            </a:pPr>
            <a:r>
              <a:rPr lang="pt-BR" sz="1400">
                <a:solidFill>
                  <a:srgbClr val="FFFFFF"/>
                </a:solidFill>
              </a:rPr>
              <a:t>Fluxo luminoso de um local;</a:t>
            </a:r>
          </a:p>
          <a:p>
            <a:pPr marL="514350" indent="-514350">
              <a:buFont typeface="+mj-lt"/>
              <a:buAutoNum type="arabicPeriod"/>
            </a:pPr>
            <a:r>
              <a:rPr lang="pt-BR" sz="1400">
                <a:solidFill>
                  <a:srgbClr val="FFFFFF"/>
                </a:solidFill>
              </a:rPr>
              <a:t>Coeficiente de utilização;</a:t>
            </a:r>
          </a:p>
          <a:p>
            <a:pPr marL="514350" indent="-514350">
              <a:buFont typeface="+mj-lt"/>
              <a:buAutoNum type="arabicPeriod"/>
            </a:pPr>
            <a:r>
              <a:rPr lang="pt-BR" sz="1400">
                <a:solidFill>
                  <a:srgbClr val="FFFFFF"/>
                </a:solidFill>
              </a:rPr>
              <a:t>Fator de depreciação, etc.</a:t>
            </a:r>
          </a:p>
          <a:p>
            <a:pPr marL="514350" indent="-514350">
              <a:buFont typeface="+mj-lt"/>
              <a:buAutoNum type="arabicPeriod"/>
            </a:pPr>
            <a:endParaRPr lang="pt-BR" sz="1400">
              <a:solidFill>
                <a:srgbClr val="FFFFFF"/>
              </a:solidFill>
            </a:endParaRPr>
          </a:p>
        </p:txBody>
      </p:sp>
      <p:pic>
        <p:nvPicPr>
          <p:cNvPr id="7" name="Imagem 6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B9DA230A-0CEB-4598-A860-6AEA612AF69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2" t="467" r="-2889" b="68062"/>
          <a:stretch/>
        </p:blipFill>
        <p:spPr>
          <a:xfrm>
            <a:off x="6483004" y="1525075"/>
            <a:ext cx="5708995" cy="1143000"/>
          </a:xfrm>
          <a:custGeom>
            <a:avLst/>
            <a:gdLst/>
            <a:ahLst/>
            <a:cxnLst/>
            <a:rect l="l" t="t" r="r" b="b"/>
            <a:pathLst>
              <a:path w="4636009" h="5032375">
                <a:moveTo>
                  <a:pt x="0" y="0"/>
                </a:moveTo>
                <a:lnTo>
                  <a:pt x="4636009" y="0"/>
                </a:lnTo>
                <a:lnTo>
                  <a:pt x="4636009" y="5032375"/>
                </a:lnTo>
                <a:lnTo>
                  <a:pt x="0" y="5032375"/>
                </a:lnTo>
                <a:close/>
              </a:path>
            </a:pathLst>
          </a:custGeom>
        </p:spPr>
      </p:pic>
      <p:pic>
        <p:nvPicPr>
          <p:cNvPr id="5" name="Imagem 4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7B170BB3-BF4C-4273-B2BB-ADD99F98B1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5016" y="3382476"/>
            <a:ext cx="4403815" cy="2433108"/>
          </a:xfrm>
          <a:custGeom>
            <a:avLst/>
            <a:gdLst/>
            <a:ahLst/>
            <a:cxnLst/>
            <a:rect l="l" t="t" r="r" b="b"/>
            <a:pathLst>
              <a:path w="4636009" h="5032375">
                <a:moveTo>
                  <a:pt x="0" y="0"/>
                </a:moveTo>
                <a:lnTo>
                  <a:pt x="4636009" y="0"/>
                </a:lnTo>
                <a:lnTo>
                  <a:pt x="4636009" y="5032375"/>
                </a:lnTo>
                <a:lnTo>
                  <a:pt x="0" y="5032375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8536091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AD21898E-86C0-4C8A-A76C-DF33E844C8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9542" y="0"/>
            <a:ext cx="10432916" cy="6858000"/>
          </a:xfrm>
          <a:custGeom>
            <a:avLst/>
            <a:gdLst>
              <a:gd name="connsiteX0" fmla="*/ 1287962 w 10432916"/>
              <a:gd name="connsiteY0" fmla="*/ 0 h 6858000"/>
              <a:gd name="connsiteX1" fmla="*/ 9144956 w 10432916"/>
              <a:gd name="connsiteY1" fmla="*/ 0 h 6858000"/>
              <a:gd name="connsiteX2" fmla="*/ 9241731 w 10432916"/>
              <a:gd name="connsiteY2" fmla="*/ 111692 h 6858000"/>
              <a:gd name="connsiteX3" fmla="*/ 10432916 w 10432916"/>
              <a:gd name="connsiteY3" fmla="*/ 3429001 h 6858000"/>
              <a:gd name="connsiteX4" fmla="*/ 9241730 w 10432916"/>
              <a:gd name="connsiteY4" fmla="*/ 6746310 h 6858000"/>
              <a:gd name="connsiteX5" fmla="*/ 9144957 w 10432916"/>
              <a:gd name="connsiteY5" fmla="*/ 6858000 h 6858000"/>
              <a:gd name="connsiteX6" fmla="*/ 1287959 w 10432916"/>
              <a:gd name="connsiteY6" fmla="*/ 6858000 h 6858000"/>
              <a:gd name="connsiteX7" fmla="*/ 1191186 w 10432916"/>
              <a:gd name="connsiteY7" fmla="*/ 6746310 h 6858000"/>
              <a:gd name="connsiteX8" fmla="*/ 0 w 10432916"/>
              <a:gd name="connsiteY8" fmla="*/ 3429001 h 6858000"/>
              <a:gd name="connsiteX9" fmla="*/ 1191186 w 10432916"/>
              <a:gd name="connsiteY9" fmla="*/ 11169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432916" h="6858000">
                <a:moveTo>
                  <a:pt x="1287962" y="0"/>
                </a:moveTo>
                <a:lnTo>
                  <a:pt x="9144956" y="0"/>
                </a:lnTo>
                <a:lnTo>
                  <a:pt x="9241731" y="111692"/>
                </a:lnTo>
                <a:cubicBezTo>
                  <a:pt x="9985889" y="1013175"/>
                  <a:pt x="10432916" y="2168897"/>
                  <a:pt x="10432916" y="3429001"/>
                </a:cubicBezTo>
                <a:cubicBezTo>
                  <a:pt x="10432916" y="4689105"/>
                  <a:pt x="9985889" y="5844827"/>
                  <a:pt x="9241730" y="6746310"/>
                </a:cubicBezTo>
                <a:lnTo>
                  <a:pt x="9144957" y="6858000"/>
                </a:lnTo>
                <a:lnTo>
                  <a:pt x="1287959" y="6858000"/>
                </a:lnTo>
                <a:lnTo>
                  <a:pt x="1191186" y="6746310"/>
                </a:lnTo>
                <a:cubicBezTo>
                  <a:pt x="447027" y="5844827"/>
                  <a:pt x="0" y="4689105"/>
                  <a:pt x="0" y="3429001"/>
                </a:cubicBezTo>
                <a:cubicBezTo>
                  <a:pt x="0" y="2168897"/>
                  <a:pt x="447027" y="1013175"/>
                  <a:pt x="1191186" y="111692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C8F04BD-D093-45D0-B54C-50FDB308B4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4942" y="0"/>
            <a:ext cx="9922116" cy="6858000"/>
          </a:xfrm>
          <a:custGeom>
            <a:avLst/>
            <a:gdLst>
              <a:gd name="connsiteX0" fmla="*/ 1378575 w 9922116"/>
              <a:gd name="connsiteY0" fmla="*/ 0 h 6858000"/>
              <a:gd name="connsiteX1" fmla="*/ 8543542 w 9922116"/>
              <a:gd name="connsiteY1" fmla="*/ 0 h 6858000"/>
              <a:gd name="connsiteX2" fmla="*/ 8633323 w 9922116"/>
              <a:gd name="connsiteY2" fmla="*/ 94145 h 6858000"/>
              <a:gd name="connsiteX3" fmla="*/ 9922116 w 9922116"/>
              <a:gd name="connsiteY3" fmla="*/ 3429001 h 6858000"/>
              <a:gd name="connsiteX4" fmla="*/ 8633323 w 9922116"/>
              <a:gd name="connsiteY4" fmla="*/ 6763858 h 6858000"/>
              <a:gd name="connsiteX5" fmla="*/ 8543544 w 9922116"/>
              <a:gd name="connsiteY5" fmla="*/ 6858000 h 6858000"/>
              <a:gd name="connsiteX6" fmla="*/ 1378573 w 9922116"/>
              <a:gd name="connsiteY6" fmla="*/ 6858000 h 6858000"/>
              <a:gd name="connsiteX7" fmla="*/ 1288793 w 9922116"/>
              <a:gd name="connsiteY7" fmla="*/ 6763858 h 6858000"/>
              <a:gd name="connsiteX8" fmla="*/ 0 w 9922116"/>
              <a:gd name="connsiteY8" fmla="*/ 3429001 h 6858000"/>
              <a:gd name="connsiteX9" fmla="*/ 1288793 w 9922116"/>
              <a:gd name="connsiteY9" fmla="*/ 9414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22116" h="6858000">
                <a:moveTo>
                  <a:pt x="1378575" y="0"/>
                </a:moveTo>
                <a:lnTo>
                  <a:pt x="8543542" y="0"/>
                </a:lnTo>
                <a:lnTo>
                  <a:pt x="8633323" y="94145"/>
                </a:lnTo>
                <a:cubicBezTo>
                  <a:pt x="9434072" y="974941"/>
                  <a:pt x="9922116" y="2144991"/>
                  <a:pt x="9922116" y="3429001"/>
                </a:cubicBezTo>
                <a:cubicBezTo>
                  <a:pt x="9922116" y="4713011"/>
                  <a:pt x="9434072" y="5883061"/>
                  <a:pt x="8633323" y="6763858"/>
                </a:cubicBezTo>
                <a:lnTo>
                  <a:pt x="8543544" y="6858000"/>
                </a:lnTo>
                <a:lnTo>
                  <a:pt x="1378573" y="6858000"/>
                </a:lnTo>
                <a:lnTo>
                  <a:pt x="1288793" y="6763858"/>
                </a:lnTo>
                <a:cubicBezTo>
                  <a:pt x="488044" y="5883061"/>
                  <a:pt x="0" y="4713011"/>
                  <a:pt x="0" y="3429001"/>
                </a:cubicBezTo>
                <a:cubicBezTo>
                  <a:pt x="0" y="2144991"/>
                  <a:pt x="488044" y="974941"/>
                  <a:pt x="1288793" y="94145"/>
                </a:cubicBezTo>
                <a:close/>
              </a:path>
            </a:pathLst>
          </a:cu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6A49DB7-5B12-4288-B486-968A8BC34E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1147" y="365760"/>
            <a:ext cx="7569706" cy="1288238"/>
          </a:xfrm>
        </p:spPr>
        <p:txBody>
          <a:bodyPr anchor="ctr">
            <a:normAutofit/>
          </a:bodyPr>
          <a:lstStyle/>
          <a:p>
            <a:pPr algn="ctr"/>
            <a:r>
              <a:rPr lang="pt-BR" sz="3700" dirty="0"/>
              <a:t>Contextualização Geral</a:t>
            </a:r>
            <a:br>
              <a:rPr lang="pt-BR" sz="3700" dirty="0"/>
            </a:br>
            <a:endParaRPr lang="pt-BR" sz="3700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32ED76D-1B0E-4589-AE32-E028EE30F2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5568" y="1416557"/>
            <a:ext cx="7879580" cy="4122851"/>
          </a:xfrm>
        </p:spPr>
        <p:txBody>
          <a:bodyPr anchor="t">
            <a:normAutofit fontScale="92500" lnSpcReduction="2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pt-BR" sz="2400" dirty="0"/>
              <a:t>Nos dias atuais, temas como: sustentabilidade, economia e a proteção ao meio ambiente estão sendo muito exigidos das empresas, e as mesmas estão adotando cada vez mais as alternativas e exercitando a conscientização.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pt-BR" sz="2400" dirty="0"/>
              <a:t>Toda empresa utiliza de energia, e como sabemos, a forma mais comum de se obter energia no Brasil é através das Usinas Hidrelétricas. Portanto, havendo o aumento da demanda e do gasto de energia no Brasil, que em sua maior parte é produzida com água, temos a preocupação de contribuir para uma energia mais econômica. Visto que crises energéticas no sentido financeiro têm se tornado comum.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pt-BR" sz="2400" dirty="0"/>
              <a:t>Pensando nisso, nós resolvemos criar uma empresa de consultoria de eficiência energética com projetos  luminotécnicos, onde iremos tratar mais afundo ao decorrer da nossa apresentação.</a:t>
            </a:r>
          </a:p>
          <a:p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25653061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Freeform: Shape 136">
            <a:extLst>
              <a:ext uri="{FF2B5EF4-FFF2-40B4-BE49-F238E27FC236}">
                <a16:creationId xmlns:a16="http://schemas.microsoft.com/office/drawing/2014/main" id="{5FDF4720-5445-47BE-89FE-E40D1AE6F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6480073" cy="6858002"/>
          </a:xfrm>
          <a:custGeom>
            <a:avLst/>
            <a:gdLst>
              <a:gd name="connsiteX0" fmla="*/ 6130244 w 6480073"/>
              <a:gd name="connsiteY0" fmla="*/ 0 h 6858002"/>
              <a:gd name="connsiteX1" fmla="*/ 6212951 w 6480073"/>
              <a:gd name="connsiteY1" fmla="*/ 314584 h 6858002"/>
              <a:gd name="connsiteX2" fmla="*/ 5540779 w 6480073"/>
              <a:gd name="connsiteY2" fmla="*/ 6756649 h 6858002"/>
              <a:gd name="connsiteX3" fmla="*/ 5489971 w 6480073"/>
              <a:gd name="connsiteY3" fmla="*/ 6858002 h 6858002"/>
              <a:gd name="connsiteX4" fmla="*/ 0 w 6480073"/>
              <a:gd name="connsiteY4" fmla="*/ 6858002 h 6858002"/>
              <a:gd name="connsiteX5" fmla="*/ 0 w 6480073"/>
              <a:gd name="connsiteY5" fmla="*/ 0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480073" h="6858002">
                <a:moveTo>
                  <a:pt x="6130244" y="0"/>
                </a:moveTo>
                <a:lnTo>
                  <a:pt x="6212951" y="314584"/>
                </a:lnTo>
                <a:cubicBezTo>
                  <a:pt x="6745828" y="2551616"/>
                  <a:pt x="6460994" y="4808873"/>
                  <a:pt x="5540779" y="6756649"/>
                </a:cubicBezTo>
                <a:lnTo>
                  <a:pt x="5489971" y="6858002"/>
                </a:lnTo>
                <a:lnTo>
                  <a:pt x="0" y="6858002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031" name="Freeform: Shape 138">
            <a:extLst>
              <a:ext uri="{FF2B5EF4-FFF2-40B4-BE49-F238E27FC236}">
                <a16:creationId xmlns:a16="http://schemas.microsoft.com/office/drawing/2014/main" id="{AC8710B4-A815-4082-9E4F-F13A000709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249216" cy="6858001"/>
          </a:xfrm>
          <a:custGeom>
            <a:avLst/>
            <a:gdLst>
              <a:gd name="connsiteX0" fmla="*/ 0 w 6249216"/>
              <a:gd name="connsiteY0" fmla="*/ 0 h 6858001"/>
              <a:gd name="connsiteX1" fmla="*/ 5893742 w 6249216"/>
              <a:gd name="connsiteY1" fmla="*/ 1 h 6858001"/>
              <a:gd name="connsiteX2" fmla="*/ 5993697 w 6249216"/>
              <a:gd name="connsiteY2" fmla="*/ 380651 h 6858001"/>
              <a:gd name="connsiteX3" fmla="*/ 5308924 w 6249216"/>
              <a:gd name="connsiteY3" fmla="*/ 6647018 h 6858001"/>
              <a:gd name="connsiteX4" fmla="*/ 5200672 w 6249216"/>
              <a:gd name="connsiteY4" fmla="*/ 6858001 h 6858001"/>
              <a:gd name="connsiteX5" fmla="*/ 1 w 6249216"/>
              <a:gd name="connsiteY5" fmla="*/ 685800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49216" h="6858001">
                <a:moveTo>
                  <a:pt x="0" y="0"/>
                </a:moveTo>
                <a:lnTo>
                  <a:pt x="5893742" y="1"/>
                </a:lnTo>
                <a:lnTo>
                  <a:pt x="5993697" y="380651"/>
                </a:lnTo>
                <a:cubicBezTo>
                  <a:pt x="6511353" y="2559611"/>
                  <a:pt x="6222352" y="4758249"/>
                  <a:pt x="5308924" y="6647018"/>
                </a:cubicBezTo>
                <a:lnTo>
                  <a:pt x="5200672" y="6858001"/>
                </a:lnTo>
                <a:lnTo>
                  <a:pt x="1" y="685800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CaixaDeTexto 3">
            <a:extLst>
              <a:ext uri="{FF2B5EF4-FFF2-40B4-BE49-F238E27FC236}">
                <a16:creationId xmlns:a16="http://schemas.microsoft.com/office/drawing/2014/main" id="{95430407-333F-4B20-966A-B100747CE429}"/>
              </a:ext>
            </a:extLst>
          </p:cNvPr>
          <p:cNvSpPr txBox="1"/>
          <p:nvPr/>
        </p:nvSpPr>
        <p:spPr>
          <a:xfrm>
            <a:off x="386131" y="3429000"/>
            <a:ext cx="2514278" cy="4262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pt-BR" dirty="0"/>
              <a:t>Planejando seu ambiente:</a:t>
            </a:r>
          </a:p>
          <a:p>
            <a:pPr>
              <a:spcAft>
                <a:spcPts val="600"/>
              </a:spcAft>
            </a:pPr>
            <a:endParaRPr lang="pt-BR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dirty="0"/>
              <a:t>Iluminação Difusa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dirty="0"/>
              <a:t>Luz natural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dirty="0"/>
              <a:t>Foco de luz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dirty="0"/>
              <a:t>Iluminação decorativa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dirty="0"/>
              <a:t>Posição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pt-BR" dirty="0"/>
          </a:p>
          <a:p>
            <a:pPr>
              <a:spcAft>
                <a:spcPts val="600"/>
              </a:spcAft>
            </a:pPr>
            <a:endParaRPr lang="pt-BR" dirty="0"/>
          </a:p>
          <a:p>
            <a:pPr>
              <a:spcAft>
                <a:spcPts val="600"/>
              </a:spcAft>
            </a:pPr>
            <a:endParaRPr lang="pt-BR" dirty="0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F878D3A0-E0D0-4E8A-879B-683B7637D6AE}"/>
              </a:ext>
            </a:extLst>
          </p:cNvPr>
          <p:cNvSpPr>
            <a:spLocks noGrp="1"/>
          </p:cNvSpPr>
          <p:nvPr/>
        </p:nvSpPr>
        <p:spPr>
          <a:xfrm>
            <a:off x="631347" y="258825"/>
            <a:ext cx="4538124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b">
            <a:normAutofit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pt-BR" sz="3200" dirty="0"/>
              <a:t>Começando do zero</a:t>
            </a:r>
          </a:p>
        </p:txBody>
      </p:sp>
      <p:sp>
        <p:nvSpPr>
          <p:cNvPr id="11" name="Espaço Reservado para Conteúdo 2">
            <a:extLst>
              <a:ext uri="{FF2B5EF4-FFF2-40B4-BE49-F238E27FC236}">
                <a16:creationId xmlns:a16="http://schemas.microsoft.com/office/drawing/2014/main" id="{0DBB8125-0AB6-42F4-8BB3-2165FDBED3CD}"/>
              </a:ext>
            </a:extLst>
          </p:cNvPr>
          <p:cNvSpPr>
            <a:spLocks noGrp="1"/>
          </p:cNvSpPr>
          <p:nvPr/>
        </p:nvSpPr>
        <p:spPr>
          <a:xfrm>
            <a:off x="223350" y="1664668"/>
            <a:ext cx="4403596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3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Para um maior conforto de todos os funcionários a iluminação para um bom desempenho deve ter alguns aspectos a serem seguidos.</a:t>
            </a:r>
          </a:p>
          <a:p>
            <a:endParaRPr lang="en-US" sz="1800" dirty="0"/>
          </a:p>
          <a:p>
            <a:pPr marL="36900" indent="0">
              <a:buNone/>
            </a:pPr>
            <a:endParaRPr lang="pt-BR" sz="1800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4D7D3267-CEED-413C-BD27-253AF1B54C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97" r="20969" b="-1"/>
          <a:stretch/>
        </p:blipFill>
        <p:spPr bwMode="auto">
          <a:xfrm>
            <a:off x="5152943" y="-3"/>
            <a:ext cx="6096008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3C94CF21-ECDD-42B1-BDE3-3F9709DD37E2}"/>
              </a:ext>
            </a:extLst>
          </p:cNvPr>
          <p:cNvSpPr/>
          <p:nvPr/>
        </p:nvSpPr>
        <p:spPr>
          <a:xfrm>
            <a:off x="11171583" y="0"/>
            <a:ext cx="1020417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832730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E1FC7B4-E4A7-4452-B413-1A623E3A72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bg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3">
            <a:extLst>
              <a:ext uri="{FF2B5EF4-FFF2-40B4-BE49-F238E27FC236}">
                <a16:creationId xmlns:a16="http://schemas.microsoft.com/office/drawing/2014/main" id="{E0709AF0-24F0-4486-B189-BE6386BD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1">
            <a:extLst>
              <a:ext uri="{FF2B5EF4-FFF2-40B4-BE49-F238E27FC236}">
                <a16:creationId xmlns:a16="http://schemas.microsoft.com/office/drawing/2014/main" id="{FBE3B62F-5853-4A3C-B050-6186351A71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64D83AE-D205-493C-AE3B-C1B4683E99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91807"/>
            <a:ext cx="10948554" cy="3985155"/>
          </a:xfrm>
        </p:spPr>
        <p:txBody>
          <a:bodyPr>
            <a:normAutofit/>
          </a:bodyPr>
          <a:lstStyle/>
          <a:p>
            <a:pPr marL="82296" lvl="0" indent="0" rtl="0">
              <a:buNone/>
            </a:pPr>
            <a:r>
              <a:rPr lang="pt-BR" sz="2400" dirty="0"/>
              <a:t>1º-</a:t>
            </a:r>
            <a:r>
              <a:rPr lang="pt-BR" sz="2400" b="1" i="0" dirty="0">
                <a:effectLst/>
                <a:latin typeface="MyriadPro-Regular"/>
              </a:rPr>
              <a:t>Aposte em cores mais claras</a:t>
            </a:r>
            <a:br>
              <a:rPr lang="pt-BR" sz="2400" dirty="0"/>
            </a:br>
            <a:r>
              <a:rPr lang="pt-BR" sz="2400" dirty="0">
                <a:solidFill>
                  <a:schemeClr val="tx2">
                    <a:lumMod val="90000"/>
                  </a:schemeClr>
                </a:solidFill>
                <a:latin typeface="MyriadPro-Regular"/>
              </a:rPr>
              <a:t>U</a:t>
            </a:r>
            <a:r>
              <a:rPr lang="pt-BR" sz="2400" b="0" i="0" dirty="0">
                <a:solidFill>
                  <a:schemeClr val="tx2">
                    <a:lumMod val="90000"/>
                  </a:schemeClr>
                </a:solidFill>
                <a:effectLst/>
                <a:latin typeface="MyriadPro-Regular"/>
              </a:rPr>
              <a:t>sar cores claras na decoração.</a:t>
            </a:r>
          </a:p>
          <a:p>
            <a:pPr marL="82296" lvl="0" indent="0" rtl="0">
              <a:buNone/>
            </a:pPr>
            <a:r>
              <a:rPr lang="pt-BR" sz="2400" dirty="0"/>
              <a:t>2º-</a:t>
            </a:r>
            <a:r>
              <a:rPr lang="pt-BR" sz="2400" b="1" i="0" dirty="0">
                <a:effectLst/>
                <a:latin typeface="MyriadPro-Regular"/>
              </a:rPr>
              <a:t>Faça bom uso dos espelhos</a:t>
            </a:r>
          </a:p>
          <a:p>
            <a:pPr marL="82296" lvl="0" indent="0" rtl="0">
              <a:buNone/>
            </a:pPr>
            <a:r>
              <a:rPr lang="pt-BR" sz="2400" dirty="0">
                <a:solidFill>
                  <a:schemeClr val="tx2">
                    <a:lumMod val="90000"/>
                  </a:schemeClr>
                </a:solidFill>
                <a:latin typeface="MyriadPro-Regular"/>
              </a:rPr>
              <a:t>R</a:t>
            </a:r>
            <a:r>
              <a:rPr lang="pt-BR" sz="2400" b="0" i="0" dirty="0">
                <a:solidFill>
                  <a:schemeClr val="tx2">
                    <a:lumMod val="90000"/>
                  </a:schemeClr>
                </a:solidFill>
                <a:effectLst/>
                <a:latin typeface="MyriadPro-Regular"/>
              </a:rPr>
              <a:t>eflete pontos de luz , brincando com a perspectiva e a profundidade.</a:t>
            </a:r>
          </a:p>
          <a:p>
            <a:pPr marL="82296" lvl="0" indent="0" rtl="0">
              <a:buNone/>
            </a:pPr>
            <a:r>
              <a:rPr lang="pt-BR" sz="2400" dirty="0"/>
              <a:t>3º-</a:t>
            </a:r>
            <a:r>
              <a:rPr lang="pt-BR" sz="2400" b="1" dirty="0">
                <a:latin typeface="MyriadPro-Regular"/>
              </a:rPr>
              <a:t>L</a:t>
            </a:r>
            <a:r>
              <a:rPr lang="pt-BR" sz="2400" b="1" i="0" dirty="0">
                <a:effectLst/>
                <a:latin typeface="MyriadPro-Regular"/>
              </a:rPr>
              <a:t>uz artificial</a:t>
            </a:r>
            <a:br>
              <a:rPr lang="pt-BR" sz="2400" dirty="0"/>
            </a:br>
            <a:r>
              <a:rPr lang="pt-BR" sz="2400" dirty="0">
                <a:solidFill>
                  <a:schemeClr val="tx2">
                    <a:lumMod val="90000"/>
                  </a:schemeClr>
                </a:solidFill>
                <a:latin typeface="MyriadPro-Regular"/>
              </a:rPr>
              <a:t>D</a:t>
            </a:r>
            <a:r>
              <a:rPr lang="pt-BR" sz="2400" b="0" i="0" dirty="0">
                <a:solidFill>
                  <a:schemeClr val="tx2">
                    <a:lumMod val="90000"/>
                  </a:schemeClr>
                </a:solidFill>
                <a:effectLst/>
                <a:latin typeface="MyriadPro-Regular"/>
              </a:rPr>
              <a:t>istribua lâmpadas por todo o ambiente com uma lâmpada central e candeeiros de pé.</a:t>
            </a:r>
          </a:p>
          <a:p>
            <a:pPr marL="82296" lvl="0" indent="0" rtl="0">
              <a:buNone/>
            </a:pPr>
            <a:r>
              <a:rPr lang="pt-BR" sz="2400" dirty="0">
                <a:solidFill>
                  <a:schemeClr val="tx2">
                    <a:lumMod val="90000"/>
                  </a:schemeClr>
                </a:solidFill>
                <a:latin typeface="MyriadPro-Regular"/>
              </a:rPr>
              <a:t>Instale </a:t>
            </a:r>
            <a:r>
              <a:rPr lang="pt-BR" sz="2400" b="0" i="0" dirty="0">
                <a:solidFill>
                  <a:schemeClr val="tx2">
                    <a:lumMod val="90000"/>
                  </a:schemeClr>
                </a:solidFill>
                <a:effectLst/>
                <a:latin typeface="MyriadPro-Regular"/>
              </a:rPr>
              <a:t>lâmpadas brancas pois oferecem maior quantidade de luz darão uma sensação de maior luminosidade.</a:t>
            </a:r>
            <a:endParaRPr lang="pt-BR" sz="2400" dirty="0">
              <a:solidFill>
                <a:schemeClr val="tx2">
                  <a:lumMod val="90000"/>
                </a:schemeClr>
              </a:solidFill>
            </a:endParaRPr>
          </a:p>
        </p:txBody>
      </p:sp>
      <p:sp>
        <p:nvSpPr>
          <p:cNvPr id="8" name="Título 12">
            <a:extLst>
              <a:ext uri="{FF2B5EF4-FFF2-40B4-BE49-F238E27FC236}">
                <a16:creationId xmlns:a16="http://schemas.microsoft.com/office/drawing/2014/main" id="{E8C5E9F5-7D76-4F2F-893E-4F177E07A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438" y="447675"/>
            <a:ext cx="10520362" cy="1325563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900" b="0" kern="120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  <a:extLst/>
          </a:lstStyle>
          <a:p>
            <a:pPr rtl="0"/>
            <a:r>
              <a:rPr lang="pt-BR" dirty="0">
                <a:solidFill>
                  <a:schemeClr val="tx1"/>
                </a:solidFill>
              </a:rPr>
              <a:t>Dicas para Iluminação em Ambientes com Pouca Luz Natural</a:t>
            </a:r>
          </a:p>
        </p:txBody>
      </p:sp>
    </p:spTree>
    <p:extLst>
      <p:ext uri="{BB962C8B-B14F-4D97-AF65-F5344CB8AC3E}">
        <p14:creationId xmlns:p14="http://schemas.microsoft.com/office/powerpoint/2010/main" val="17568399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8000">
              <a:schemeClr val="tx1">
                <a:lumMod val="75000"/>
                <a:lumOff val="25000"/>
              </a:schemeClr>
            </a:gs>
            <a:gs pos="87000">
              <a:schemeClr val="bg2">
                <a:lumMod val="75000"/>
              </a:schemeClr>
            </a:gs>
            <a:gs pos="68000">
              <a:schemeClr val="bg2">
                <a:lumMod val="75000"/>
              </a:schemeClr>
            </a:gs>
            <a:gs pos="93000">
              <a:schemeClr val="tx1">
                <a:lumMod val="65000"/>
                <a:lumOff val="3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7E3E5B6-0F50-4FB2-A472-6CAE88C1668D}"/>
              </a:ext>
            </a:extLst>
          </p:cNvPr>
          <p:cNvSpPr txBox="1"/>
          <p:nvPr/>
        </p:nvSpPr>
        <p:spPr>
          <a:xfrm>
            <a:off x="7464614" y="1783959"/>
            <a:ext cx="4087306" cy="2889114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5400" dirty="0">
              <a:latin typeface="+mj-lt"/>
              <a:ea typeface="+mj-ea"/>
              <a:cs typeface="Calibri Light"/>
            </a:endParaRPr>
          </a:p>
        </p:txBody>
      </p:sp>
      <p:pic>
        <p:nvPicPr>
          <p:cNvPr id="5" name="Picture 5" descr="A circuit board&#10;&#10;Description automatically generated">
            <a:extLst>
              <a:ext uri="{FF2B5EF4-FFF2-40B4-BE49-F238E27FC236}">
                <a16:creationId xmlns:a16="http://schemas.microsoft.com/office/drawing/2014/main" id="{3071A65A-8187-4289-AEF4-DE0BACB58D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2352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16E1914-B67C-4D99-8F82-4D5FB1FE8002}"/>
              </a:ext>
            </a:extLst>
          </p:cNvPr>
          <p:cNvSpPr txBox="1"/>
          <p:nvPr/>
        </p:nvSpPr>
        <p:spPr>
          <a:xfrm>
            <a:off x="8569493" y="2192755"/>
            <a:ext cx="2743200" cy="26776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>
                <a:cs typeface="Calibri"/>
              </a:rPr>
              <a:t>Montagem do LDR</a:t>
            </a:r>
            <a:endParaRPr lang="en-US" sz="2400" dirty="0"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n-US" sz="2400" dirty="0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2400">
                <a:ea typeface="+mn-lt"/>
                <a:cs typeface="+mn-lt"/>
              </a:rPr>
              <a:t>Requisitos necessários </a:t>
            </a:r>
          </a:p>
          <a:p>
            <a:pPr marL="285750" indent="-285750">
              <a:buFont typeface="Arial"/>
              <a:buChar char="•"/>
            </a:pPr>
            <a:endParaRPr lang="en-US" sz="2400" dirty="0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2400">
                <a:cs typeface="Calibri"/>
              </a:rPr>
              <a:t>Fase de produção </a:t>
            </a:r>
            <a:endParaRPr lang="en-US" sz="24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C7FA33FF-088D-4F16-95A2-2C64D353DE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376EFB1-01CF-419F-ABF1-2AF02BBFC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6464595" cy="6858000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FF9DEA15-78BD-4750-AA18-B9F28A6D5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546337" cy="6858000"/>
          </a:xfrm>
          <a:custGeom>
            <a:avLst/>
            <a:gdLst>
              <a:gd name="connsiteX0" fmla="*/ 0 w 4319042"/>
              <a:gd name="connsiteY0" fmla="*/ 0 h 6858000"/>
              <a:gd name="connsiteX1" fmla="*/ 1142888 w 4319042"/>
              <a:gd name="connsiteY1" fmla="*/ 0 h 6858000"/>
              <a:gd name="connsiteX2" fmla="*/ 4319042 w 4319042"/>
              <a:gd name="connsiteY2" fmla="*/ 6858000 h 6858000"/>
              <a:gd name="connsiteX3" fmla="*/ 0 w 43190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9042" h="6858000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64DFB11-BEAF-4E49-AD65-B79E112390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640263"/>
            <a:ext cx="5157216" cy="1344975"/>
          </a:xfrm>
        </p:spPr>
        <p:txBody>
          <a:bodyPr>
            <a:normAutofit/>
          </a:bodyPr>
          <a:lstStyle/>
          <a:p>
            <a:r>
              <a:rPr lang="pt-BR" sz="2800" b="1"/>
              <a:t>-Lux-</a:t>
            </a:r>
            <a:br>
              <a:rPr lang="pt-BR" sz="2800"/>
            </a:br>
            <a:r>
              <a:rPr lang="pt-BR" sz="2800"/>
              <a:t>‘’</a:t>
            </a:r>
            <a:r>
              <a:rPr lang="pt-BR" sz="2800" b="1"/>
              <a:t>A quantidade de luz por metro quadrado’’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39B85A5-BD48-4647-901F-083033C098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2121763"/>
            <a:ext cx="5157216" cy="3773010"/>
          </a:xfrm>
        </p:spPr>
        <p:txBody>
          <a:bodyPr>
            <a:normAutofit/>
          </a:bodyPr>
          <a:lstStyle/>
          <a:p>
            <a:r>
              <a:rPr lang="pt-BR" sz="2000" dirty="0"/>
              <a:t>O lux  é uma das bases para medirmos a luminosidade de um local, ou seja, está relacionado ao ambiente;</a:t>
            </a:r>
          </a:p>
          <a:p>
            <a:r>
              <a:rPr lang="pt-BR" sz="2000" dirty="0"/>
              <a:t>Ele pode ser descrito também como: “Quantidade de fluxo luminoso por metro quadrado em  uma superfície’’, ou de forma mais abreviada: “Lúmens”;</a:t>
            </a:r>
          </a:p>
          <a:p>
            <a:r>
              <a:rPr lang="pt-BR" sz="2000" dirty="0"/>
              <a:t>Se não houver uma lista, pode ser medido com um luxímetro ou pela sua fórmula:</a:t>
            </a:r>
          </a:p>
          <a:p>
            <a:pPr marL="0" indent="0">
              <a:buNone/>
            </a:pPr>
            <a:r>
              <a:rPr lang="pt-BR" sz="2000" dirty="0">
                <a:solidFill>
                  <a:srgbClr val="FF0000"/>
                </a:solidFill>
              </a:rPr>
              <a:t>LUX=Lúmens/m² </a:t>
            </a:r>
          </a:p>
        </p:txBody>
      </p:sp>
      <p:pic>
        <p:nvPicPr>
          <p:cNvPr id="6" name="Imagem 5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5B29146B-C1A5-467D-B5FC-3A22814ABD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8800" y="795131"/>
            <a:ext cx="5349264" cy="5099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9091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0BD8FF-373B-4642-B6E7-8F127E0274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803325"/>
            <a:ext cx="5314536" cy="1325563"/>
          </a:xfrm>
        </p:spPr>
        <p:txBody>
          <a:bodyPr>
            <a:normAutofit/>
          </a:bodyPr>
          <a:lstStyle/>
          <a:p>
            <a:r>
              <a:rPr lang="pt-BR"/>
              <a:t>-Lúmens-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243C7DC-19F6-42AD-9827-D533B11C3A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2279018"/>
            <a:ext cx="5498123" cy="3375920"/>
          </a:xfrm>
        </p:spPr>
        <p:txBody>
          <a:bodyPr anchor="t">
            <a:normAutofit/>
          </a:bodyPr>
          <a:lstStyle/>
          <a:p>
            <a:r>
              <a:rPr lang="pt-BR" sz="2000" dirty="0"/>
              <a:t> Lúmens é a intensidade da luz por metro quadrado, ou seja, ele está relacionado com a quantidade de luz que uma lâmpada emite, podendo haver lâmpadas que emitem menos ou mais  luz;</a:t>
            </a:r>
          </a:p>
          <a:p>
            <a:r>
              <a:rPr lang="pt-BR" sz="2000" dirty="0"/>
              <a:t>Podemos medir os lúmens/m² com a ajuda de um luminancímetro ou pela fórmula de lúmens:</a:t>
            </a:r>
          </a:p>
          <a:p>
            <a:pPr marL="0" indent="0">
              <a:buNone/>
            </a:pPr>
            <a:r>
              <a:rPr lang="pt-BR" sz="2000" dirty="0"/>
              <a:t> </a:t>
            </a:r>
            <a:r>
              <a:rPr lang="pt-BR" sz="2000" dirty="0">
                <a:solidFill>
                  <a:srgbClr val="FF0000"/>
                </a:solidFill>
              </a:rPr>
              <a:t>“Lux médio x Área do ambiente (sempre em m²).</a:t>
            </a:r>
          </a:p>
          <a:p>
            <a:pPr marL="0" indent="0">
              <a:buNone/>
            </a:pPr>
            <a:endParaRPr lang="pt-BR" sz="2400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CF62D2A7-8207-488C-9F46-316BA81A16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8278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Imagem 4" descr="Uma imagem contendo estacionamento, remoto&#10;&#10;Descrição gerada automaticamente">
            <a:extLst>
              <a:ext uri="{FF2B5EF4-FFF2-40B4-BE49-F238E27FC236}">
                <a16:creationId xmlns:a16="http://schemas.microsoft.com/office/drawing/2014/main" id="{BCE109CD-05FC-41D3-A890-83D7477AA4C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2" r="1103" b="-2"/>
          <a:stretch/>
        </p:blipFill>
        <p:spPr>
          <a:xfrm>
            <a:off x="6750141" y="-2"/>
            <a:ext cx="5441859" cy="5654940"/>
          </a:xfrm>
          <a:custGeom>
            <a:avLst/>
            <a:gdLst/>
            <a:ahLst/>
            <a:cxnLst/>
            <a:rect l="l" t="t" r="r" b="b"/>
            <a:pathLst>
              <a:path w="5441859" h="5654940">
                <a:moveTo>
                  <a:pt x="1041368" y="0"/>
                </a:moveTo>
                <a:lnTo>
                  <a:pt x="5441859" y="0"/>
                </a:lnTo>
                <a:lnTo>
                  <a:pt x="5441859" y="4820612"/>
                </a:lnTo>
                <a:lnTo>
                  <a:pt x="5285166" y="4957981"/>
                </a:lnTo>
                <a:cubicBezTo>
                  <a:pt x="4729628" y="5394557"/>
                  <a:pt x="4029081" y="5654940"/>
                  <a:pt x="3267719" y="5654940"/>
                </a:cubicBezTo>
                <a:cubicBezTo>
                  <a:pt x="1463008" y="5654940"/>
                  <a:pt x="0" y="4191932"/>
                  <a:pt x="0" y="2387221"/>
                </a:cubicBezTo>
                <a:cubicBezTo>
                  <a:pt x="0" y="1484866"/>
                  <a:pt x="365752" y="667936"/>
                  <a:pt x="957093" y="7659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9250037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E1FC7B4-E4A7-4452-B413-1A623E3A72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bg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3">
            <a:extLst>
              <a:ext uri="{FF2B5EF4-FFF2-40B4-BE49-F238E27FC236}">
                <a16:creationId xmlns:a16="http://schemas.microsoft.com/office/drawing/2014/main" id="{E0709AF0-24F0-4486-B189-BE6386BD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1">
            <a:extLst>
              <a:ext uri="{FF2B5EF4-FFF2-40B4-BE49-F238E27FC236}">
                <a16:creationId xmlns:a16="http://schemas.microsoft.com/office/drawing/2014/main" id="{FBE3B62F-5853-4A3C-B050-6186351A71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5AA08C6-5680-47A2-8CD4-93FE7892ED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448253"/>
            <a:ext cx="10520702" cy="1325563"/>
          </a:xfrm>
        </p:spPr>
        <p:txBody>
          <a:bodyPr>
            <a:normAutofit/>
          </a:bodyPr>
          <a:lstStyle/>
          <a:p>
            <a:r>
              <a:rPr lang="pt-BR" dirty="0"/>
              <a:t>-Lâmpadas-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64D83AE-D205-493C-AE3B-C1B4683E99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91807"/>
            <a:ext cx="4936067" cy="3985155"/>
          </a:xfrm>
        </p:spPr>
        <p:txBody>
          <a:bodyPr>
            <a:normAutofit/>
          </a:bodyPr>
          <a:lstStyle/>
          <a:p>
            <a:r>
              <a:rPr lang="pt-BR" sz="2000" dirty="0"/>
              <a:t>Existem diferentes tipos de lâmpadas, sendo elas:</a:t>
            </a:r>
          </a:p>
          <a:p>
            <a:pPr marL="0" indent="0">
              <a:buNone/>
            </a:pPr>
            <a:r>
              <a:rPr lang="pt-BR" sz="2000" dirty="0"/>
              <a:t>Incandescente, halógena, LFC(Lâmpada  Filamento Carbono), Lâmpada Led;</a:t>
            </a:r>
          </a:p>
          <a:p>
            <a:r>
              <a:rPr lang="pt-BR" sz="2000" dirty="0"/>
              <a:t>Onde cada uma dessas possui propriedades diferentes em gasto de energia e capacidade de lúmens (capacidade de produzir luz;</a:t>
            </a:r>
          </a:p>
          <a:p>
            <a:r>
              <a:rPr lang="pt-BR" sz="2000" dirty="0"/>
              <a:t>Há variação tanto em lúmens quanto em Watts(Potência da lâmpada).</a:t>
            </a:r>
          </a:p>
        </p:txBody>
      </p:sp>
      <p:pic>
        <p:nvPicPr>
          <p:cNvPr id="5" name="Imagem 4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986D04A2-C6E2-43D9-99C5-AFD37537EF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2"/>
          <a:stretch/>
        </p:blipFill>
        <p:spPr>
          <a:xfrm>
            <a:off x="6096000" y="647114"/>
            <a:ext cx="5537982" cy="5529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4247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4739E88-79AC-4F2A-AF2D-E47F8F1987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518" y="1383081"/>
            <a:ext cx="6387102" cy="1325563"/>
          </a:xfrm>
        </p:spPr>
        <p:txBody>
          <a:bodyPr>
            <a:normAutofit/>
          </a:bodyPr>
          <a:lstStyle/>
          <a:p>
            <a:r>
              <a:rPr lang="pt-BR" dirty="0"/>
              <a:t>-Consumo de Energia-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0F2FDDA-0AA5-4CD0-B87F-20A8E70320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0712" y="2558515"/>
            <a:ext cx="7573218" cy="2489011"/>
          </a:xfrm>
        </p:spPr>
        <p:txBody>
          <a:bodyPr anchor="t">
            <a:normAutofit/>
          </a:bodyPr>
          <a:lstStyle/>
          <a:p>
            <a:r>
              <a:rPr lang="pt-BR" sz="2000" dirty="0">
                <a:solidFill>
                  <a:srgbClr val="FF0000"/>
                </a:solidFill>
              </a:rPr>
              <a:t>Consumo=Potência (Lâmpada) X Qtd (horas de funcionamento)</a:t>
            </a:r>
            <a:r>
              <a:rPr lang="pt-BR" sz="2000" dirty="0"/>
              <a:t>;</a:t>
            </a:r>
          </a:p>
          <a:p>
            <a:r>
              <a:rPr lang="pt-BR" sz="2000" dirty="0"/>
              <a:t>O consumo pode variar conforme a lâmpada escolhida;</a:t>
            </a:r>
          </a:p>
          <a:p>
            <a:r>
              <a:rPr lang="pt-BR" sz="2000" dirty="0"/>
              <a:t>Ao final do mês (De acordo com o SI)  o consumo é dado em </a:t>
            </a:r>
            <a:r>
              <a:rPr lang="pt-BR" sz="2000" b="1" i="1" dirty="0"/>
              <a:t>Kwh.</a:t>
            </a:r>
          </a:p>
          <a:p>
            <a:r>
              <a:rPr lang="pt-BR" sz="2000" dirty="0"/>
              <a:t>Vejam o exemplo a seguir:</a:t>
            </a:r>
          </a:p>
          <a:p>
            <a:endParaRPr lang="pt-BR" sz="1800" b="1" i="1" dirty="0"/>
          </a:p>
          <a:p>
            <a:endParaRPr lang="pt-BR" sz="1800" b="1" i="1" dirty="0"/>
          </a:p>
          <a:p>
            <a:endParaRPr lang="pt-BR" sz="1800" b="1" i="1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1445B8C-D724-4F73-AB77-3CCE4E822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20963"/>
            <a:ext cx="4657345" cy="6816065"/>
          </a:xfrm>
          <a:prstGeom prst="rect">
            <a:avLst/>
          </a:prstGeom>
          <a:solidFill>
            <a:schemeClr val="bg1">
              <a:lumMod val="95000"/>
              <a:lumOff val="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99905336-A7CD-4C75-9E77-C704674F40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073347" y="3429000"/>
            <a:ext cx="1597456" cy="0"/>
          </a:xfrm>
          <a:prstGeom prst="line">
            <a:avLst/>
          </a:prstGeom>
          <a:ln w="50800">
            <a:solidFill>
              <a:schemeClr val="bg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agem 8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632D04C8-EB1B-4A0C-A54C-92D75253EA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0402" y="430044"/>
            <a:ext cx="3421142" cy="5253304"/>
          </a:xfrm>
          <a:prstGeom prst="rect">
            <a:avLst/>
          </a:prstGeom>
        </p:spPr>
      </p:pic>
      <p:sp>
        <p:nvSpPr>
          <p:cNvPr id="27" name="Espaço Reservado para Conteúdo 2">
            <a:extLst>
              <a:ext uri="{FF2B5EF4-FFF2-40B4-BE49-F238E27FC236}">
                <a16:creationId xmlns:a16="http://schemas.microsoft.com/office/drawing/2014/main" id="{FD8BCBD2-B30D-407A-80DB-8FD99EB43243}"/>
              </a:ext>
            </a:extLst>
          </p:cNvPr>
          <p:cNvSpPr txBox="1">
            <a:spLocks/>
          </p:cNvSpPr>
          <p:nvPr/>
        </p:nvSpPr>
        <p:spPr>
          <a:xfrm>
            <a:off x="287681" y="2871982"/>
            <a:ext cx="6382657" cy="318168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sz="1800" b="1" i="1" dirty="0"/>
          </a:p>
        </p:txBody>
      </p:sp>
    </p:spTree>
    <p:extLst>
      <p:ext uri="{BB962C8B-B14F-4D97-AF65-F5344CB8AC3E}">
        <p14:creationId xmlns:p14="http://schemas.microsoft.com/office/powerpoint/2010/main" val="33042630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E1FC7B4-E4A7-4452-B413-1A623E3A72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bg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3">
            <a:extLst>
              <a:ext uri="{FF2B5EF4-FFF2-40B4-BE49-F238E27FC236}">
                <a16:creationId xmlns:a16="http://schemas.microsoft.com/office/drawing/2014/main" id="{E0709AF0-24F0-4486-B189-BE6386BD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1">
            <a:extLst>
              <a:ext uri="{FF2B5EF4-FFF2-40B4-BE49-F238E27FC236}">
                <a16:creationId xmlns:a16="http://schemas.microsoft.com/office/drawing/2014/main" id="{FBE3B62F-5853-4A3C-B050-6186351A71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AC75215-878B-4CA8-BA80-6D4844C08C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448253"/>
            <a:ext cx="10520702" cy="1325563"/>
          </a:xfrm>
        </p:spPr>
        <p:txBody>
          <a:bodyPr>
            <a:normAutofit/>
          </a:bodyPr>
          <a:lstStyle/>
          <a:p>
            <a:r>
              <a:rPr lang="pt-BR" dirty="0"/>
              <a:t>-Gasto de Energia-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EC5DD98-4784-49EE-8764-42E98BA82B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1604" y="2191808"/>
            <a:ext cx="5506329" cy="3985155"/>
          </a:xfrm>
        </p:spPr>
        <p:txBody>
          <a:bodyPr>
            <a:normAutofit/>
          </a:bodyPr>
          <a:lstStyle/>
          <a:p>
            <a:r>
              <a:rPr lang="pt-BR" sz="2000" dirty="0"/>
              <a:t>Como saber quanto gasto em R$?;</a:t>
            </a:r>
          </a:p>
          <a:p>
            <a:r>
              <a:rPr lang="pt-BR" sz="2000" dirty="0"/>
              <a:t>A energia elétrica no Brasil varia no seu custo;</a:t>
            </a:r>
          </a:p>
          <a:p>
            <a:r>
              <a:rPr lang="pt-BR" sz="2000" dirty="0"/>
              <a:t>Com base numa tabela da ANEEL (</a:t>
            </a:r>
            <a:r>
              <a:rPr lang="pt-BR" sz="2000" i="0" dirty="0">
                <a:effectLst/>
                <a:latin typeface="Roboto"/>
              </a:rPr>
              <a:t>Agência Nacional de Energia Elétrica) conseguimos saber as Tarifas em R$/Kwh no Brasil</a:t>
            </a:r>
            <a:endParaRPr lang="pt-BR" sz="2000" dirty="0"/>
          </a:p>
          <a:p>
            <a:endParaRPr lang="pt-BR" sz="2000" dirty="0"/>
          </a:p>
        </p:txBody>
      </p:sp>
      <p:pic>
        <p:nvPicPr>
          <p:cNvPr id="5" name="Imagem 4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BF8D61C0-A2F1-45D8-B4B8-837C8E296D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8209" y="795130"/>
            <a:ext cx="2769703" cy="5381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3454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00610F5-61C2-42B0-ACAD-BDB3FF1BE1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099" y="1396289"/>
            <a:ext cx="4399093" cy="1325563"/>
          </a:xfrm>
        </p:spPr>
        <p:txBody>
          <a:bodyPr>
            <a:normAutofit/>
          </a:bodyPr>
          <a:lstStyle/>
          <a:p>
            <a:r>
              <a:rPr lang="pt-BR" dirty="0"/>
              <a:t>-Gasto de Energia-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171BEEF-2765-4917-AE28-76EEDC0F0A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5544" y="2871982"/>
            <a:ext cx="4399094" cy="3181684"/>
          </a:xfrm>
        </p:spPr>
        <p:txBody>
          <a:bodyPr anchor="t">
            <a:normAutofit/>
          </a:bodyPr>
          <a:lstStyle/>
          <a:p>
            <a:r>
              <a:rPr lang="pt-BR" sz="1800" dirty="0"/>
              <a:t>No primeiro momento nossa empresa estará atuando em São Paulo, logo, utilizaremos a tarifa da capital de SP como base para nossos cálculos;</a:t>
            </a:r>
          </a:p>
          <a:p>
            <a:r>
              <a:rPr lang="pt-BR" sz="1800" dirty="0"/>
              <a:t>O cálculo inicial para sabermos o gasto de energia, e consequentemente o preço que o cliente pagará por ela, se dará por:</a:t>
            </a:r>
          </a:p>
          <a:p>
            <a:pPr marL="0" indent="0">
              <a:buNone/>
            </a:pPr>
            <a:r>
              <a:rPr lang="pt-BR" sz="1800" dirty="0"/>
              <a:t>    Consumo(Kwh) x Tarifa(0,516).</a:t>
            </a:r>
          </a:p>
          <a:p>
            <a:pPr marL="0" indent="0">
              <a:buNone/>
            </a:pPr>
            <a:r>
              <a:rPr lang="pt-BR" sz="1800" dirty="0"/>
              <a:t>    Reunindo informações: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C62225A2-D3F0-45D1-9C47-B10375316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711927" y="-1"/>
            <a:ext cx="6480073" cy="6858002"/>
          </a:xfrm>
          <a:custGeom>
            <a:avLst/>
            <a:gdLst>
              <a:gd name="connsiteX0" fmla="*/ 6130244 w 6480073"/>
              <a:gd name="connsiteY0" fmla="*/ 0 h 6858002"/>
              <a:gd name="connsiteX1" fmla="*/ 6212951 w 6480073"/>
              <a:gd name="connsiteY1" fmla="*/ 314584 h 6858002"/>
              <a:gd name="connsiteX2" fmla="*/ 5540779 w 6480073"/>
              <a:gd name="connsiteY2" fmla="*/ 6756649 h 6858002"/>
              <a:gd name="connsiteX3" fmla="*/ 5489971 w 6480073"/>
              <a:gd name="connsiteY3" fmla="*/ 6858002 h 6858002"/>
              <a:gd name="connsiteX4" fmla="*/ 0 w 6480073"/>
              <a:gd name="connsiteY4" fmla="*/ 6858002 h 6858002"/>
              <a:gd name="connsiteX5" fmla="*/ 0 w 6480073"/>
              <a:gd name="connsiteY5" fmla="*/ 0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480073" h="6858002">
                <a:moveTo>
                  <a:pt x="6130244" y="0"/>
                </a:moveTo>
                <a:lnTo>
                  <a:pt x="6212951" y="314584"/>
                </a:lnTo>
                <a:cubicBezTo>
                  <a:pt x="6745828" y="2551616"/>
                  <a:pt x="6460994" y="4808873"/>
                  <a:pt x="5540779" y="6756649"/>
                </a:cubicBezTo>
                <a:lnTo>
                  <a:pt x="5489971" y="6858002"/>
                </a:lnTo>
                <a:lnTo>
                  <a:pt x="0" y="6858002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1B9FBFA8-6AF4-4091-9C8B-DEC6D8933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942784" y="0"/>
            <a:ext cx="6249216" cy="6858001"/>
          </a:xfrm>
          <a:custGeom>
            <a:avLst/>
            <a:gdLst>
              <a:gd name="connsiteX0" fmla="*/ 0 w 6249216"/>
              <a:gd name="connsiteY0" fmla="*/ 0 h 6858001"/>
              <a:gd name="connsiteX1" fmla="*/ 5893742 w 6249216"/>
              <a:gd name="connsiteY1" fmla="*/ 1 h 6858001"/>
              <a:gd name="connsiteX2" fmla="*/ 5993697 w 6249216"/>
              <a:gd name="connsiteY2" fmla="*/ 380651 h 6858001"/>
              <a:gd name="connsiteX3" fmla="*/ 5308924 w 6249216"/>
              <a:gd name="connsiteY3" fmla="*/ 6647018 h 6858001"/>
              <a:gd name="connsiteX4" fmla="*/ 5200672 w 6249216"/>
              <a:gd name="connsiteY4" fmla="*/ 6858001 h 6858001"/>
              <a:gd name="connsiteX5" fmla="*/ 1 w 6249216"/>
              <a:gd name="connsiteY5" fmla="*/ 685800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49216" h="6858001">
                <a:moveTo>
                  <a:pt x="0" y="0"/>
                </a:moveTo>
                <a:lnTo>
                  <a:pt x="5893742" y="1"/>
                </a:lnTo>
                <a:lnTo>
                  <a:pt x="5993697" y="380651"/>
                </a:lnTo>
                <a:cubicBezTo>
                  <a:pt x="6511353" y="2559611"/>
                  <a:pt x="6222352" y="4758249"/>
                  <a:pt x="5308924" y="6647018"/>
                </a:cubicBezTo>
                <a:lnTo>
                  <a:pt x="5200672" y="6858001"/>
                </a:lnTo>
                <a:lnTo>
                  <a:pt x="1" y="685800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9" name="Imagem 8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7513BFF9-0307-4F83-8AFE-06A4BD6E77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2484" y="585257"/>
            <a:ext cx="3629465" cy="3339629"/>
          </a:xfrm>
          <a:prstGeom prst="rect">
            <a:avLst/>
          </a:prstGeom>
        </p:spPr>
      </p:pic>
      <p:pic>
        <p:nvPicPr>
          <p:cNvPr id="7" name="Imagem 6" descr="Uma imagem contendo faca&#10;&#10;Descrição gerada automaticamente">
            <a:extLst>
              <a:ext uri="{FF2B5EF4-FFF2-40B4-BE49-F238E27FC236}">
                <a16:creationId xmlns:a16="http://schemas.microsoft.com/office/drawing/2014/main" id="{47779CE0-8388-42EC-8B4C-4A3EA127EF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0627" y="4164038"/>
            <a:ext cx="5233181" cy="1139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6255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E1FC7B4-E4A7-4452-B413-1A623E3A72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bg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3">
            <a:extLst>
              <a:ext uri="{FF2B5EF4-FFF2-40B4-BE49-F238E27FC236}">
                <a16:creationId xmlns:a16="http://schemas.microsoft.com/office/drawing/2014/main" id="{E0709AF0-24F0-4486-B189-BE6386BD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1">
            <a:extLst>
              <a:ext uri="{FF2B5EF4-FFF2-40B4-BE49-F238E27FC236}">
                <a16:creationId xmlns:a16="http://schemas.microsoft.com/office/drawing/2014/main" id="{FBE3B62F-5853-4A3C-B050-6186351A71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3" name="Espaço Reservado para Conteúdo 3">
            <a:extLst>
              <a:ext uri="{FF2B5EF4-FFF2-40B4-BE49-F238E27FC236}">
                <a16:creationId xmlns:a16="http://schemas.microsoft.com/office/drawing/2014/main" id="{8014A113-8A73-47DE-9025-9884E1E10A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757" y="0"/>
            <a:ext cx="122014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781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E1FC7B4-E4A7-4452-B413-1A623E3A72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bg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3">
            <a:extLst>
              <a:ext uri="{FF2B5EF4-FFF2-40B4-BE49-F238E27FC236}">
                <a16:creationId xmlns:a16="http://schemas.microsoft.com/office/drawing/2014/main" id="{E0709AF0-24F0-4486-B189-BE6386BD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1">
            <a:extLst>
              <a:ext uri="{FF2B5EF4-FFF2-40B4-BE49-F238E27FC236}">
                <a16:creationId xmlns:a16="http://schemas.microsoft.com/office/drawing/2014/main" id="{FBE3B62F-5853-4A3C-B050-6186351A71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BCDA9D68-788C-48A4-8FE5-E13F99B2D6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0597" y="1444487"/>
            <a:ext cx="8890806" cy="5413513"/>
          </a:xfrm>
          <a:prstGeom prst="rect">
            <a:avLst/>
          </a:prstGeom>
          <a:ln>
            <a:solidFill>
              <a:schemeClr val="tx1"/>
            </a:solidFill>
          </a:ln>
          <a:effectLst/>
        </p:spPr>
      </p:pic>
      <p:sp>
        <p:nvSpPr>
          <p:cNvPr id="15" name="Título 1">
            <a:extLst>
              <a:ext uri="{FF2B5EF4-FFF2-40B4-BE49-F238E27FC236}">
                <a16:creationId xmlns:a16="http://schemas.microsoft.com/office/drawing/2014/main" id="{28E20377-3891-442D-8A7C-8B7BFF0BF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1240" y="99512"/>
            <a:ext cx="5469519" cy="1344975"/>
          </a:xfrm>
        </p:spPr>
        <p:txBody>
          <a:bodyPr>
            <a:normAutofit/>
          </a:bodyPr>
          <a:lstStyle/>
          <a:p>
            <a:pPr algn="ctr"/>
            <a:r>
              <a:rPr lang="pt-BR" sz="4000" dirty="0"/>
              <a:t>FLUXOGRAMA</a:t>
            </a:r>
          </a:p>
        </p:txBody>
      </p:sp>
    </p:spTree>
    <p:extLst>
      <p:ext uri="{BB962C8B-B14F-4D97-AF65-F5344CB8AC3E}">
        <p14:creationId xmlns:p14="http://schemas.microsoft.com/office/powerpoint/2010/main" val="9818789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7FA33FF-088D-4F16-95A2-2C64D353DE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376EFB1-01CF-419F-ABF1-2AF02BBFC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6464595" cy="6858000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FF9DEA15-78BD-4750-AA18-B9F28A6D5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546337" cy="6858000"/>
          </a:xfrm>
          <a:custGeom>
            <a:avLst/>
            <a:gdLst>
              <a:gd name="connsiteX0" fmla="*/ 0 w 4319042"/>
              <a:gd name="connsiteY0" fmla="*/ 0 h 6858000"/>
              <a:gd name="connsiteX1" fmla="*/ 1142888 w 4319042"/>
              <a:gd name="connsiteY1" fmla="*/ 0 h 6858000"/>
              <a:gd name="connsiteX2" fmla="*/ 4319042 w 4319042"/>
              <a:gd name="connsiteY2" fmla="*/ 6858000 h 6858000"/>
              <a:gd name="connsiteX3" fmla="*/ 0 w 43190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9042" h="6858000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1F099E7-6AE0-4CD2-A3D7-7615ADDCD9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1" y="640263"/>
            <a:ext cx="5469519" cy="1344975"/>
          </a:xfrm>
        </p:spPr>
        <p:txBody>
          <a:bodyPr>
            <a:normAutofit/>
          </a:bodyPr>
          <a:lstStyle/>
          <a:p>
            <a:r>
              <a:rPr lang="pt-BR" sz="4000" dirty="0"/>
              <a:t>-Custo do nosso projeto-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128376A-C30B-4FEF-AA8C-EFC6D831EE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2121763"/>
            <a:ext cx="5157216" cy="3773010"/>
          </a:xfrm>
        </p:spPr>
        <p:txBody>
          <a:bodyPr>
            <a:normAutofit/>
          </a:bodyPr>
          <a:lstStyle/>
          <a:p>
            <a:r>
              <a:rPr lang="pt-BR" sz="2000" i="0" dirty="0">
                <a:effectLst/>
              </a:rPr>
              <a:t>Nosso projeto utilizará o valo</a:t>
            </a:r>
            <a:r>
              <a:rPr lang="pt-BR" sz="2000" dirty="0"/>
              <a:t>r médio de </a:t>
            </a:r>
            <a:r>
              <a:rPr lang="pt-BR" sz="2000" i="0" dirty="0">
                <a:effectLst/>
              </a:rPr>
              <a:t>R$ 20,00 o m²  pela mão de obra do profissional.</a:t>
            </a:r>
          </a:p>
          <a:p>
            <a:r>
              <a:rPr lang="pt-BR" sz="2000" dirty="0"/>
              <a:t>Também utilizará como valor base para o orçamento, o sensor de luminosidade </a:t>
            </a:r>
            <a:r>
              <a:rPr lang="pt-BR" sz="2000" dirty="0" err="1"/>
              <a:t>ldr</a:t>
            </a:r>
            <a:r>
              <a:rPr lang="pt-BR" sz="2000" dirty="0"/>
              <a:t>, custando R$98,50, o preço de 10 kits do sensor.</a:t>
            </a:r>
          </a:p>
          <a:p>
            <a:r>
              <a:rPr lang="pt-BR" sz="2000" dirty="0"/>
              <a:t>Veja no exemplo a seguir: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4DD000F-2ACD-4FD9-9556-5ECEBA6D2F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3057" y="1347497"/>
            <a:ext cx="5048955" cy="4163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4879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BF3300-8FFC-401B-87F4-9E2C8F07C1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6628" y="1783959"/>
            <a:ext cx="4645250" cy="28891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/>
              <a:t>Demanda de mercado- Negócios</a:t>
            </a:r>
          </a:p>
        </p:txBody>
      </p:sp>
      <p:sp>
        <p:nvSpPr>
          <p:cNvPr id="105" name="Freeform: Shape 104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Picture 4" descr="Ver a imagem de origem">
            <a:extLst>
              <a:ext uri="{FF2B5EF4-FFF2-40B4-BE49-F238E27FC236}">
                <a16:creationId xmlns:a16="http://schemas.microsoft.com/office/drawing/2014/main" id="{0077EDCA-E6C4-4A9C-B64B-A5DE317DBA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00" r="22144"/>
          <a:stretch/>
        </p:blipFill>
        <p:spPr bwMode="auto">
          <a:xfrm>
            <a:off x="20" y="10"/>
            <a:ext cx="6024134" cy="6857990"/>
          </a:xfrm>
          <a:custGeom>
            <a:avLst/>
            <a:gdLst/>
            <a:ahLst/>
            <a:cxnLst/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EC367E84-A90A-40C3-B18C-5B57409EC7A4}"/>
              </a:ext>
            </a:extLst>
          </p:cNvPr>
          <p:cNvSpPr txBox="1"/>
          <p:nvPr/>
        </p:nvSpPr>
        <p:spPr>
          <a:xfrm>
            <a:off x="1424904" y="2494450"/>
            <a:ext cx="4053545" cy="35631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966039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C7FA33FF-088D-4F16-95A2-2C64D353DE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376EFB1-01CF-419F-ABF1-2AF02BBFC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709160" cy="6858000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F9DEA15-78BD-4750-AA18-B9F28A6D5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284331" cy="6858000"/>
          </a:xfrm>
          <a:custGeom>
            <a:avLst/>
            <a:gdLst>
              <a:gd name="connsiteX0" fmla="*/ 0 w 4319042"/>
              <a:gd name="connsiteY0" fmla="*/ 0 h 6858000"/>
              <a:gd name="connsiteX1" fmla="*/ 1142888 w 4319042"/>
              <a:gd name="connsiteY1" fmla="*/ 0 h 6858000"/>
              <a:gd name="connsiteX2" fmla="*/ 4319042 w 4319042"/>
              <a:gd name="connsiteY2" fmla="*/ 6858000 h 6858000"/>
              <a:gd name="connsiteX3" fmla="*/ 0 w 43190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9042" h="6858000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EC240CEB-DD08-477D-AEFC-A754CD8C04E6}"/>
              </a:ext>
            </a:extLst>
          </p:cNvPr>
          <p:cNvSpPr txBox="1"/>
          <p:nvPr/>
        </p:nvSpPr>
        <p:spPr>
          <a:xfrm>
            <a:off x="804671" y="640263"/>
            <a:ext cx="3284331" cy="52545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Iluminação Pública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AA4D49D-93D6-4FE6-8E09-DEBBB73BB5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8384" y="640263"/>
            <a:ext cx="6028944" cy="525451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/>
            <a:r>
              <a:rPr lang="en-US" sz="2200" dirty="0" err="1">
                <a:solidFill>
                  <a:schemeClr val="bg1"/>
                </a:solidFill>
              </a:rPr>
              <a:t>Existe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en-US" sz="2200" dirty="0" err="1">
                <a:solidFill>
                  <a:schemeClr val="bg1"/>
                </a:solidFill>
              </a:rPr>
              <a:t>Demanda</a:t>
            </a:r>
            <a:r>
              <a:rPr lang="en-US" sz="2200" dirty="0">
                <a:solidFill>
                  <a:schemeClr val="bg1"/>
                </a:solidFill>
              </a:rPr>
              <a:t> para </a:t>
            </a:r>
            <a:r>
              <a:rPr lang="en-US" sz="2200" dirty="0" err="1">
                <a:solidFill>
                  <a:schemeClr val="bg1"/>
                </a:solidFill>
              </a:rPr>
              <a:t>Iluminação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en-US" sz="2200" dirty="0" err="1">
                <a:solidFill>
                  <a:schemeClr val="bg1"/>
                </a:solidFill>
              </a:rPr>
              <a:t>pública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en-US" sz="2200" dirty="0" err="1">
                <a:solidFill>
                  <a:schemeClr val="bg1"/>
                </a:solidFill>
              </a:rPr>
              <a:t>como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en-US" sz="2200" dirty="0" err="1">
                <a:solidFill>
                  <a:schemeClr val="bg1"/>
                </a:solidFill>
              </a:rPr>
              <a:t>assessorias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en-US" sz="2200" dirty="0" err="1">
                <a:solidFill>
                  <a:schemeClr val="bg1"/>
                </a:solidFill>
              </a:rPr>
              <a:t>técnicas</a:t>
            </a:r>
            <a:r>
              <a:rPr lang="en-US" sz="2200" dirty="0">
                <a:solidFill>
                  <a:schemeClr val="bg1"/>
                </a:solidFill>
              </a:rPr>
              <a:t> para </a:t>
            </a:r>
            <a:r>
              <a:rPr lang="en-US" sz="2200" dirty="0" err="1">
                <a:solidFill>
                  <a:schemeClr val="bg1"/>
                </a:solidFill>
              </a:rPr>
              <a:t>concessionárias</a:t>
            </a:r>
            <a:r>
              <a:rPr lang="en-US" sz="2200" dirty="0">
                <a:solidFill>
                  <a:schemeClr val="bg1"/>
                </a:solidFill>
              </a:rPr>
              <a:t> e PPPs(</a:t>
            </a:r>
            <a:r>
              <a:rPr lang="en-US" sz="2200" b="0" i="0" dirty="0" err="1">
                <a:solidFill>
                  <a:schemeClr val="bg1"/>
                </a:solidFill>
                <a:effectLst/>
              </a:rPr>
              <a:t>Parceria</a:t>
            </a:r>
            <a:r>
              <a:rPr lang="en-US" sz="2200" b="0" i="0" dirty="0">
                <a:solidFill>
                  <a:schemeClr val="bg1"/>
                </a:solidFill>
                <a:effectLst/>
              </a:rPr>
              <a:t> </a:t>
            </a:r>
            <a:r>
              <a:rPr lang="en-US" sz="2200" b="0" i="0" dirty="0" err="1">
                <a:solidFill>
                  <a:schemeClr val="bg1"/>
                </a:solidFill>
                <a:effectLst/>
              </a:rPr>
              <a:t>público-privadas</a:t>
            </a:r>
            <a:r>
              <a:rPr lang="en-US" sz="2200" dirty="0">
                <a:solidFill>
                  <a:schemeClr val="bg1"/>
                </a:solidFill>
              </a:rPr>
              <a:t>) e </a:t>
            </a:r>
            <a:r>
              <a:rPr lang="en-US" sz="2200" dirty="0" err="1">
                <a:solidFill>
                  <a:schemeClr val="bg1"/>
                </a:solidFill>
              </a:rPr>
              <a:t>chamadas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en-US" sz="2200" dirty="0" err="1">
                <a:solidFill>
                  <a:schemeClr val="bg1"/>
                </a:solidFill>
              </a:rPr>
              <a:t>públicas</a:t>
            </a:r>
            <a:r>
              <a:rPr lang="en-US" sz="2200" dirty="0">
                <a:solidFill>
                  <a:schemeClr val="bg1"/>
                </a:solidFill>
              </a:rPr>
              <a:t> de </a:t>
            </a:r>
            <a:r>
              <a:rPr lang="en-US" sz="2200" dirty="0" err="1">
                <a:solidFill>
                  <a:schemeClr val="bg1"/>
                </a:solidFill>
              </a:rPr>
              <a:t>empresas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en-US" sz="2200" dirty="0" err="1">
                <a:solidFill>
                  <a:schemeClr val="bg1"/>
                </a:solidFill>
              </a:rPr>
              <a:t>públicas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en-US" sz="2200" dirty="0" err="1">
                <a:solidFill>
                  <a:schemeClr val="bg1"/>
                </a:solidFill>
              </a:rPr>
              <a:t>como</a:t>
            </a:r>
            <a:r>
              <a:rPr lang="en-US" sz="2200" dirty="0">
                <a:solidFill>
                  <a:schemeClr val="bg1"/>
                </a:solidFill>
              </a:rPr>
              <a:t> PROCEL </a:t>
            </a:r>
            <a:r>
              <a:rPr lang="en-US" sz="2200" dirty="0" err="1">
                <a:solidFill>
                  <a:schemeClr val="bg1"/>
                </a:solidFill>
              </a:rPr>
              <a:t>Reluz</a:t>
            </a:r>
            <a:r>
              <a:rPr lang="en-US" sz="2200" dirty="0">
                <a:solidFill>
                  <a:schemeClr val="bg1"/>
                </a:solidFill>
              </a:rPr>
              <a:t> da </a:t>
            </a:r>
            <a:r>
              <a:rPr lang="en-US" sz="2200" dirty="0" err="1">
                <a:solidFill>
                  <a:schemeClr val="bg1"/>
                </a:solidFill>
              </a:rPr>
              <a:t>Eletrobras</a:t>
            </a:r>
            <a:r>
              <a:rPr lang="en-US" sz="2200" dirty="0">
                <a:solidFill>
                  <a:schemeClr val="bg1"/>
                </a:solidFill>
              </a:rPr>
              <a:t>.</a:t>
            </a:r>
          </a:p>
          <a:p>
            <a:endParaRPr lang="en-US" sz="2200" dirty="0">
              <a:solidFill>
                <a:schemeClr val="bg1"/>
              </a:solidFill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FA61B080-B8C6-4C17-A45B-D97943B8F613}"/>
              </a:ext>
            </a:extLst>
          </p:cNvPr>
          <p:cNvSpPr txBox="1"/>
          <p:nvPr/>
        </p:nvSpPr>
        <p:spPr>
          <a:xfrm>
            <a:off x="5194300" y="6078538"/>
            <a:ext cx="6470650" cy="254000"/>
          </a:xfrm>
          <a:prstGeom prst="rect">
            <a:avLst/>
          </a:prstGeom>
          <a:noFill/>
        </p:spPr>
        <p:txBody>
          <a:bodyPr wrap="square" rtlCol="0"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pt-BR" sz="1100" b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47ED900C-A09C-4BDF-B8AC-78BA53CCD8F1}"/>
              </a:ext>
            </a:extLst>
          </p:cNvPr>
          <p:cNvSpPr txBox="1"/>
          <p:nvPr/>
        </p:nvSpPr>
        <p:spPr>
          <a:xfrm>
            <a:off x="8496041" y="1318685"/>
            <a:ext cx="2825750" cy="5462588"/>
          </a:xfrm>
          <a:prstGeom prst="rect">
            <a:avLst/>
          </a:prstGeom>
          <a:noFill/>
        </p:spPr>
        <p:txBody>
          <a:bodyPr wrap="square" rtlCol="0" anchor="t">
            <a:normAutofit/>
          </a:bodyPr>
          <a:lstStyle/>
          <a:p>
            <a:pPr marL="0" indent="0">
              <a:lnSpc>
                <a:spcPct val="90000"/>
              </a:lnSpc>
              <a:spcAft>
                <a:spcPts val="600"/>
              </a:spcAft>
              <a:buNone/>
            </a:pPr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22724578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7FA33FF-088D-4F16-95A2-2C64D353DE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376EFB1-01CF-419F-ABF1-2AF02BBFC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709160" cy="6858000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FF9DEA15-78BD-4750-AA18-B9F28A6D5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284331" cy="6858000"/>
          </a:xfrm>
          <a:custGeom>
            <a:avLst/>
            <a:gdLst>
              <a:gd name="connsiteX0" fmla="*/ 0 w 4319042"/>
              <a:gd name="connsiteY0" fmla="*/ 0 h 6858000"/>
              <a:gd name="connsiteX1" fmla="*/ 1142888 w 4319042"/>
              <a:gd name="connsiteY1" fmla="*/ 0 h 6858000"/>
              <a:gd name="connsiteX2" fmla="*/ 4319042 w 4319042"/>
              <a:gd name="connsiteY2" fmla="*/ 6858000 h 6858000"/>
              <a:gd name="connsiteX3" fmla="*/ 0 w 43190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9042" h="6858000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FEB604F-DF93-473E-99E3-A8067211BD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1" y="640263"/>
            <a:ext cx="3284331" cy="5254510"/>
          </a:xfrm>
        </p:spPr>
        <p:txBody>
          <a:bodyPr>
            <a:normAutofit/>
          </a:bodyPr>
          <a:lstStyle/>
          <a:p>
            <a:r>
              <a:rPr lang="pt-BR" b="0">
                <a:effectLst/>
                <a:latin typeface="Arial" panose="020B0604020202020204" pitchFamily="34" charset="0"/>
              </a:rPr>
              <a:t>Medição e verificação</a:t>
            </a:r>
            <a:br>
              <a:rPr lang="pt-BR" b="0">
                <a:effectLst/>
                <a:latin typeface="Arial" panose="020B0604020202020204" pitchFamily="34" charset="0"/>
              </a:rPr>
            </a:b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451C381-1D57-4671-B769-B19EE688A2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8384" y="640263"/>
            <a:ext cx="6028944" cy="525451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pt-BR" sz="2200" dirty="0">
                <a:solidFill>
                  <a:schemeClr val="bg1"/>
                </a:solidFill>
              </a:rPr>
              <a:t>Serviços para medição e verificação de projetos executados quanto a requisitos normativos de níveis de iluminância recomendados pela norma NBR ISO 8995-1.</a:t>
            </a:r>
          </a:p>
          <a:p>
            <a:endParaRPr lang="pt-BR" sz="2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09549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BFCA52-BC1C-4477-B40E-ABF6CB5919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803325"/>
            <a:ext cx="5314536" cy="1325563"/>
          </a:xfrm>
        </p:spPr>
        <p:txBody>
          <a:bodyPr>
            <a:normAutofit/>
          </a:bodyPr>
          <a:lstStyle/>
          <a:p>
            <a:r>
              <a:rPr lang="pt-BR" sz="4100" b="0"/>
              <a:t>Entendendo a demanda</a:t>
            </a:r>
            <a:br>
              <a:rPr lang="pt-BR" sz="4100"/>
            </a:br>
            <a:endParaRPr lang="pt-BR" sz="410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B2BF005-F553-45F2-B2DE-A7443C8E73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2279018"/>
            <a:ext cx="5314543" cy="3375920"/>
          </a:xfrm>
        </p:spPr>
        <p:txBody>
          <a:bodyPr anchor="t">
            <a:normAutofit/>
          </a:bodyPr>
          <a:lstStyle/>
          <a:p>
            <a:r>
              <a:rPr lang="pt-BR" sz="1500"/>
              <a:t>Muitas empresas buscam cada vezes mais estratégias para economia de energia, e por consequência a iluminação está fortemente ligada ao gasto de energia.</a:t>
            </a:r>
          </a:p>
          <a:p>
            <a:r>
              <a:rPr lang="pt-BR" sz="1500"/>
              <a:t>Buscam por consultorias de eficiência enérgica onde será feita uma análise sobre a iluminação em determinado ambiente.</a:t>
            </a:r>
          </a:p>
          <a:p>
            <a:r>
              <a:rPr lang="pt-BR" sz="1500"/>
              <a:t>Dessa forma , entram as empresas de Consultoria onde:</a:t>
            </a:r>
          </a:p>
          <a:p>
            <a:r>
              <a:rPr lang="pt-BR" sz="1500">
                <a:effectLst/>
              </a:rPr>
              <a:t>      </a:t>
            </a:r>
            <a:r>
              <a:rPr lang="pt-BR" sz="1500">
                <a:cs typeface="Arial" panose="020B0604020202020204" pitchFamily="34" charset="0"/>
              </a:rPr>
              <a:t>Avalia </a:t>
            </a:r>
            <a:r>
              <a:rPr lang="pt-BR" sz="1500">
                <a:effectLst/>
                <a:cs typeface="Arial" panose="020B0604020202020204" pitchFamily="34" charset="0"/>
              </a:rPr>
              <a:t>a intensidade de luz natural nos ambientes levando soluções que diminuem a necessidade de iluminação artificial e evitando o consumo de energia elétrica. </a:t>
            </a:r>
          </a:p>
          <a:p>
            <a:pPr fontAlgn="base"/>
            <a:r>
              <a:rPr lang="pt-BR" sz="1500">
                <a:cs typeface="Arial" panose="020B0604020202020204" pitchFamily="34" charset="0"/>
              </a:rPr>
              <a:t>P</a:t>
            </a:r>
            <a:r>
              <a:rPr lang="pt-BR" sz="1500">
                <a:effectLst/>
                <a:cs typeface="Arial" panose="020B0604020202020204" pitchFamily="34" charset="0"/>
              </a:rPr>
              <a:t>odem auxiliar no circuitos elétricos, evitando que sejam </a:t>
            </a:r>
            <a:r>
              <a:rPr lang="pt-BR" sz="1500">
                <a:cs typeface="Arial" panose="020B0604020202020204" pitchFamily="34" charset="0"/>
              </a:rPr>
              <a:t>usadas </a:t>
            </a:r>
            <a:r>
              <a:rPr lang="pt-BR" sz="1500">
                <a:effectLst/>
                <a:cs typeface="Arial" panose="020B0604020202020204" pitchFamily="34" charset="0"/>
              </a:rPr>
              <a:t>lâmpadas com intensidade(Lux) e quantidade(Lúmens) mais de o que precisa para o conforto, produtividade e desenvolvimento das atividades específicas de cada ambiente.</a:t>
            </a:r>
          </a:p>
          <a:p>
            <a:endParaRPr lang="pt-BR" sz="150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CF62D2A7-8207-488C-9F46-316BA81A16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8278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Imagem 4" descr="Uma imagem contendo balança, mesa, pequeno, barco&#10;&#10;Descrição gerada automaticamente">
            <a:extLst>
              <a:ext uri="{FF2B5EF4-FFF2-40B4-BE49-F238E27FC236}">
                <a16:creationId xmlns:a16="http://schemas.microsoft.com/office/drawing/2014/main" id="{07A05882-D4CD-44F4-94D6-DE704E7FB4E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50" t="9785" r="3993"/>
          <a:stretch/>
        </p:blipFill>
        <p:spPr>
          <a:xfrm>
            <a:off x="5950634" y="0"/>
            <a:ext cx="6853213" cy="5838270"/>
          </a:xfrm>
          <a:custGeom>
            <a:avLst/>
            <a:gdLst/>
            <a:ahLst/>
            <a:cxnLst/>
            <a:rect l="l" t="t" r="r" b="b"/>
            <a:pathLst>
              <a:path w="5441859" h="5654940">
                <a:moveTo>
                  <a:pt x="1041368" y="0"/>
                </a:moveTo>
                <a:lnTo>
                  <a:pt x="5441859" y="0"/>
                </a:lnTo>
                <a:lnTo>
                  <a:pt x="5441859" y="4820612"/>
                </a:lnTo>
                <a:lnTo>
                  <a:pt x="5285166" y="4957981"/>
                </a:lnTo>
                <a:cubicBezTo>
                  <a:pt x="4729628" y="5394557"/>
                  <a:pt x="4029081" y="5654940"/>
                  <a:pt x="3267719" y="5654940"/>
                </a:cubicBezTo>
                <a:cubicBezTo>
                  <a:pt x="1463008" y="5654940"/>
                  <a:pt x="0" y="4191932"/>
                  <a:pt x="0" y="2387221"/>
                </a:cubicBezTo>
                <a:cubicBezTo>
                  <a:pt x="0" y="1484866"/>
                  <a:pt x="365752" y="667936"/>
                  <a:pt x="957093" y="7659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6871294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1E9BFE-2ED1-44DB-8BF3-E8042F7119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803325"/>
            <a:ext cx="5314536" cy="1325563"/>
          </a:xfrm>
        </p:spPr>
        <p:txBody>
          <a:bodyPr>
            <a:normAutofit/>
          </a:bodyPr>
          <a:lstStyle/>
          <a:p>
            <a:r>
              <a:rPr lang="pt-BR"/>
              <a:t>Problema abordado</a:t>
            </a:r>
            <a:br>
              <a:rPr lang="pt-BR"/>
            </a:b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3531CF0-D714-472E-9519-CD0EE74CD8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3096" y="2014330"/>
            <a:ext cx="5532369" cy="3640608"/>
          </a:xfrm>
        </p:spPr>
        <p:txBody>
          <a:bodyPr anchor="t">
            <a:normAutofit fontScale="92500" lnSpcReduction="10000"/>
          </a:bodyPr>
          <a:lstStyle/>
          <a:p>
            <a:pPr marL="0" indent="0">
              <a:buNone/>
            </a:pPr>
            <a:r>
              <a:rPr lang="pt-BR" sz="2000" b="0" i="0" dirty="0">
                <a:effectLst/>
                <a:latin typeface="utopiaregular"/>
              </a:rPr>
              <a:t>A preocupação com a luminosidade dos ambientes sempre existiu entre os profissionais da saúde, mas, em geral, as pessoas não ligam muito para essa área em suas casas, empresas. Elas vão a uma loja e escolhem as luminárias pelo aspecto estético e pelo preço. O problema é que uma iluminação errada pode gerar um grande desconforto.</a:t>
            </a:r>
            <a:br>
              <a:rPr lang="pt-BR" sz="2000" dirty="0"/>
            </a:br>
            <a:endParaRPr lang="pt-BR" sz="2000" dirty="0"/>
          </a:p>
          <a:p>
            <a:pPr marL="0" indent="0">
              <a:buNone/>
            </a:pPr>
            <a:r>
              <a:rPr lang="pt-BR" sz="2000" b="0" i="0" dirty="0">
                <a:effectLst/>
                <a:latin typeface="utopiaregular"/>
              </a:rPr>
              <a:t>A pupila dilata e contrai conforme, a situação apresentada no ambiente. Assim, a luz não pode estimular o olho demasiadamente, nem o contrário. Se você está em um local muito iluminado, isso pode acabar gerando desconforto, porque o olho faz força para que a pupila fique mais fechada.</a:t>
            </a:r>
            <a:endParaRPr lang="pt-BR" sz="2000" dirty="0"/>
          </a:p>
          <a:p>
            <a:endParaRPr lang="pt-BR" sz="1500" dirty="0"/>
          </a:p>
        </p:txBody>
      </p:sp>
      <p:sp>
        <p:nvSpPr>
          <p:cNvPr id="6148" name="Freeform: Shape 70">
            <a:extLst>
              <a:ext uri="{FF2B5EF4-FFF2-40B4-BE49-F238E27FC236}">
                <a16:creationId xmlns:a16="http://schemas.microsoft.com/office/drawing/2014/main" id="{CF62D2A7-8207-488C-9F46-316BA81A16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8278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146" name="Picture 2" descr="Ver a imagem de origem">
            <a:extLst>
              <a:ext uri="{FF2B5EF4-FFF2-40B4-BE49-F238E27FC236}">
                <a16:creationId xmlns:a16="http://schemas.microsoft.com/office/drawing/2014/main" id="{A205F1BB-62E1-4CC9-9C3C-57C38740A4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67" r="1" b="1"/>
          <a:stretch/>
        </p:blipFill>
        <p:spPr bwMode="auto">
          <a:xfrm>
            <a:off x="6750141" y="-2"/>
            <a:ext cx="5441859" cy="5654940"/>
          </a:xfrm>
          <a:custGeom>
            <a:avLst/>
            <a:gdLst/>
            <a:ahLst/>
            <a:cxnLst/>
            <a:rect l="l" t="t" r="r" b="b"/>
            <a:pathLst>
              <a:path w="5441859" h="5654940">
                <a:moveTo>
                  <a:pt x="1041368" y="0"/>
                </a:moveTo>
                <a:lnTo>
                  <a:pt x="5441859" y="0"/>
                </a:lnTo>
                <a:lnTo>
                  <a:pt x="5441859" y="4820612"/>
                </a:lnTo>
                <a:lnTo>
                  <a:pt x="5285166" y="4957981"/>
                </a:lnTo>
                <a:cubicBezTo>
                  <a:pt x="4729628" y="5394557"/>
                  <a:pt x="4029081" y="5654940"/>
                  <a:pt x="3267719" y="5654940"/>
                </a:cubicBezTo>
                <a:cubicBezTo>
                  <a:pt x="1463008" y="5654940"/>
                  <a:pt x="0" y="4191932"/>
                  <a:pt x="0" y="2387221"/>
                </a:cubicBezTo>
                <a:cubicBezTo>
                  <a:pt x="0" y="1484866"/>
                  <a:pt x="365752" y="667936"/>
                  <a:pt x="957093" y="7659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45177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0000C91-4112-40EB-81BB-25C2F68DCB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803325"/>
            <a:ext cx="5314536" cy="1325563"/>
          </a:xfrm>
        </p:spPr>
        <p:txBody>
          <a:bodyPr>
            <a:normAutofit/>
          </a:bodyPr>
          <a:lstStyle/>
          <a:p>
            <a:r>
              <a:rPr lang="pt-BR"/>
              <a:t>Impactos Ambientais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DF3C3F2-91EA-416B-AFD8-1956658FE3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5783" y="2279018"/>
            <a:ext cx="5314543" cy="3375920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pt-BR" sz="2000" b="0" i="0" dirty="0">
                <a:effectLst/>
                <a:latin typeface="-apple-system"/>
              </a:rPr>
              <a:t> O alto consumo de energia, causa uma necessidade de geração de energia elétrica, aumentando os impactos ambientais no planeta.</a:t>
            </a:r>
          </a:p>
          <a:p>
            <a:pPr marL="0" indent="0">
              <a:buNone/>
            </a:pPr>
            <a:r>
              <a:rPr lang="pt-BR" sz="2000" dirty="0">
                <a:latin typeface="-apple-system"/>
              </a:rPr>
              <a:t>Com a lâmpada errada no local errado, a tendência em gerar calor aumenta, consequentemente aumentando gastos em refrigeração com ar-condicionado ou sistemas de ar para as grandes empresas. </a:t>
            </a:r>
            <a:endParaRPr lang="pt-BR" sz="2000" dirty="0"/>
          </a:p>
          <a:p>
            <a:endParaRPr lang="pt-BR" sz="1800" dirty="0"/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CF62D2A7-8207-488C-9F46-316BA81A16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8278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170" name="Picture 2" descr="Ver a imagem de origem">
            <a:extLst>
              <a:ext uri="{FF2B5EF4-FFF2-40B4-BE49-F238E27FC236}">
                <a16:creationId xmlns:a16="http://schemas.microsoft.com/office/drawing/2014/main" id="{59B614AB-9DC0-4DB2-ABB5-B1F1E52507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69" r="23500"/>
          <a:stretch/>
        </p:blipFill>
        <p:spPr bwMode="auto">
          <a:xfrm>
            <a:off x="6750141" y="-2"/>
            <a:ext cx="5441859" cy="5654940"/>
          </a:xfrm>
          <a:custGeom>
            <a:avLst/>
            <a:gdLst/>
            <a:ahLst/>
            <a:cxnLst/>
            <a:rect l="l" t="t" r="r" b="b"/>
            <a:pathLst>
              <a:path w="5441859" h="5654940">
                <a:moveTo>
                  <a:pt x="1041368" y="0"/>
                </a:moveTo>
                <a:lnTo>
                  <a:pt x="5441859" y="0"/>
                </a:lnTo>
                <a:lnTo>
                  <a:pt x="5441859" y="4820612"/>
                </a:lnTo>
                <a:lnTo>
                  <a:pt x="5285166" y="4957981"/>
                </a:lnTo>
                <a:cubicBezTo>
                  <a:pt x="4729628" y="5394557"/>
                  <a:pt x="4029081" y="5654940"/>
                  <a:pt x="3267719" y="5654940"/>
                </a:cubicBezTo>
                <a:cubicBezTo>
                  <a:pt x="1463008" y="5654940"/>
                  <a:pt x="0" y="4191932"/>
                  <a:pt x="0" y="2387221"/>
                </a:cubicBezTo>
                <a:cubicBezTo>
                  <a:pt x="0" y="1484866"/>
                  <a:pt x="365752" y="667936"/>
                  <a:pt x="957093" y="7659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93740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Ver a imagem de origem">
            <a:extLst>
              <a:ext uri="{FF2B5EF4-FFF2-40B4-BE49-F238E27FC236}">
                <a16:creationId xmlns:a16="http://schemas.microsoft.com/office/drawing/2014/main" id="{866FEB63-8711-4194-8B42-44935233FC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91" r="16075" b="1"/>
          <a:stretch/>
        </p:blipFill>
        <p:spPr bwMode="auto">
          <a:xfrm>
            <a:off x="2562725" y="1"/>
            <a:ext cx="9629274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D928DD85-BB99-450D-A702-2683E0296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6754318" cy="6858478"/>
          </a:xfrm>
          <a:custGeom>
            <a:avLst/>
            <a:gdLst>
              <a:gd name="connsiteX0" fmla="*/ 0 w 6754318"/>
              <a:gd name="connsiteY0" fmla="*/ 6858478 h 6858478"/>
              <a:gd name="connsiteX1" fmla="*/ 6754318 w 6754318"/>
              <a:gd name="connsiteY1" fmla="*/ 6858478 h 6858478"/>
              <a:gd name="connsiteX2" fmla="*/ 3577943 w 6754318"/>
              <a:gd name="connsiteY2" fmla="*/ 0 h 6858478"/>
              <a:gd name="connsiteX3" fmla="*/ 3572366 w 6754318"/>
              <a:gd name="connsiteY3" fmla="*/ 0 h 6858478"/>
              <a:gd name="connsiteX4" fmla="*/ 2506138 w 6754318"/>
              <a:gd name="connsiteY4" fmla="*/ 0 h 6858478"/>
              <a:gd name="connsiteX5" fmla="*/ 0 w 6754318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54318" h="6858478">
                <a:moveTo>
                  <a:pt x="0" y="6858478"/>
                </a:moveTo>
                <a:lnTo>
                  <a:pt x="6754318" y="6858478"/>
                </a:lnTo>
                <a:lnTo>
                  <a:pt x="3577943" y="0"/>
                </a:lnTo>
                <a:lnTo>
                  <a:pt x="3572366" y="0"/>
                </a:lnTo>
                <a:lnTo>
                  <a:pt x="2506138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240E5BD2-4019-4012-A1AA-628900E659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" y="-478"/>
            <a:ext cx="5953780" cy="6858478"/>
          </a:xfrm>
          <a:custGeom>
            <a:avLst/>
            <a:gdLst>
              <a:gd name="connsiteX0" fmla="*/ 0 w 5953780"/>
              <a:gd name="connsiteY0" fmla="*/ 6858478 h 6858478"/>
              <a:gd name="connsiteX1" fmla="*/ 5953780 w 5953780"/>
              <a:gd name="connsiteY1" fmla="*/ 6858478 h 6858478"/>
              <a:gd name="connsiteX2" fmla="*/ 2777405 w 5953780"/>
              <a:gd name="connsiteY2" fmla="*/ 0 h 6858478"/>
              <a:gd name="connsiteX3" fmla="*/ 2771828 w 5953780"/>
              <a:gd name="connsiteY3" fmla="*/ 0 h 6858478"/>
              <a:gd name="connsiteX4" fmla="*/ 1705600 w 5953780"/>
              <a:gd name="connsiteY4" fmla="*/ 0 h 6858478"/>
              <a:gd name="connsiteX5" fmla="*/ 0 w 5953780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53780" h="6858478">
                <a:moveTo>
                  <a:pt x="0" y="6858478"/>
                </a:moveTo>
                <a:lnTo>
                  <a:pt x="5953780" y="6858478"/>
                </a:lnTo>
                <a:lnTo>
                  <a:pt x="2777405" y="0"/>
                </a:lnTo>
                <a:lnTo>
                  <a:pt x="2771828" y="0"/>
                </a:lnTo>
                <a:lnTo>
                  <a:pt x="17056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FEBEE93-649E-4247-8C13-6D8340C91D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342006"/>
            <a:ext cx="3879232" cy="224812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200" dirty="0">
                <a:effectLst>
                  <a:glow rad="38100">
                    <a:prstClr val="black">
                      <a:lumMod val="65000"/>
                      <a:lumOff val="35000"/>
                      <a:alpha val="50000"/>
                    </a:prst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Sustentabilidade energética </a:t>
            </a:r>
            <a:endParaRPr lang="en-US" sz="4200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C858D0C-8681-450C-B82A-CA9BE47CD7DF}"/>
              </a:ext>
            </a:extLst>
          </p:cNvPr>
          <p:cNvSpPr txBox="1"/>
          <p:nvPr/>
        </p:nvSpPr>
        <p:spPr>
          <a:xfrm>
            <a:off x="8128990" y="1830086"/>
            <a:ext cx="2880334" cy="43844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2910226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C14BCF-37A1-442D-ADF2-1E1895E1A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803325"/>
            <a:ext cx="5314536" cy="1325563"/>
          </a:xfrm>
        </p:spPr>
        <p:txBody>
          <a:bodyPr>
            <a:normAutofit/>
          </a:bodyPr>
          <a:lstStyle/>
          <a:p>
            <a:r>
              <a:rPr lang="en-US" sz="3700" dirty="0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O que é sustentabilidade Energética?</a:t>
            </a:r>
            <a:endParaRPr lang="pt-BR" sz="3700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751CBB7-9F4B-40F5-8008-F8CB7302F8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2279018"/>
            <a:ext cx="5314543" cy="3375920"/>
          </a:xfrm>
        </p:spPr>
        <p:txBody>
          <a:bodyPr anchor="t">
            <a:normAutofit lnSpcReduction="10000"/>
          </a:bodyPr>
          <a:lstStyle/>
          <a:p>
            <a:r>
              <a:rPr lang="en-US" sz="2400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Sustentabilidade Energética;</a:t>
            </a:r>
          </a:p>
          <a:p>
            <a:pPr marL="0" indent="0">
              <a:buNone/>
            </a:pPr>
            <a:r>
              <a:rPr lang="en-US" sz="2400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   Desempenha uma grande função na nossa sociedade atual, envolvendo em grande escala empresas que almejam um programa com menor custo energético. </a:t>
            </a:r>
          </a:p>
          <a:p>
            <a:r>
              <a:rPr lang="en-US" sz="2400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Energia Verde;</a:t>
            </a:r>
          </a:p>
          <a:p>
            <a:pPr marL="0" indent="0">
              <a:buNone/>
            </a:pPr>
            <a:r>
              <a:rPr lang="en-US" sz="2400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   Um exemplo de sustentabilidade natural como por exemplo as mais utilizadas: solar e eólica </a:t>
            </a:r>
          </a:p>
          <a:p>
            <a:endParaRPr lang="pt-BR" sz="180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CF62D2A7-8207-488C-9F46-316BA81A16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8278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A69B38-6857-4478-84CA-61B36D7A76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515" r="21354"/>
          <a:stretch/>
        </p:blipFill>
        <p:spPr>
          <a:xfrm>
            <a:off x="6750141" y="-2"/>
            <a:ext cx="5441859" cy="5654940"/>
          </a:xfrm>
          <a:custGeom>
            <a:avLst/>
            <a:gdLst/>
            <a:ahLst/>
            <a:cxnLst/>
            <a:rect l="l" t="t" r="r" b="b"/>
            <a:pathLst>
              <a:path w="5441859" h="5654940">
                <a:moveTo>
                  <a:pt x="1041368" y="0"/>
                </a:moveTo>
                <a:lnTo>
                  <a:pt x="5441859" y="0"/>
                </a:lnTo>
                <a:lnTo>
                  <a:pt x="5441859" y="4820612"/>
                </a:lnTo>
                <a:lnTo>
                  <a:pt x="5285166" y="4957981"/>
                </a:lnTo>
                <a:cubicBezTo>
                  <a:pt x="4729628" y="5394557"/>
                  <a:pt x="4029081" y="5654940"/>
                  <a:pt x="3267719" y="5654940"/>
                </a:cubicBezTo>
                <a:cubicBezTo>
                  <a:pt x="1463008" y="5654940"/>
                  <a:pt x="0" y="4191932"/>
                  <a:pt x="0" y="2387221"/>
                </a:cubicBezTo>
                <a:cubicBezTo>
                  <a:pt x="0" y="1484866"/>
                  <a:pt x="365752" y="667936"/>
                  <a:pt x="957093" y="7659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1275370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E6BFBD-5100-48D6-B46B-6CA45B097B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803325"/>
            <a:ext cx="5314536" cy="1325563"/>
          </a:xfrm>
        </p:spPr>
        <p:txBody>
          <a:bodyPr>
            <a:normAutofit/>
          </a:bodyPr>
          <a:lstStyle/>
          <a:p>
            <a:r>
              <a:rPr lang="en-US" dirty="0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Economia de energia  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BBC70B0-9D8B-4151-8D1B-0E4E2E9728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2279018"/>
            <a:ext cx="5314543" cy="3375920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1500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Dicas para economia de energia;</a:t>
            </a:r>
          </a:p>
          <a:p>
            <a:endParaRPr lang="en-US" sz="1500" dirty="0"/>
          </a:p>
          <a:p>
            <a:endParaRPr lang="en-US" sz="1500" dirty="0"/>
          </a:p>
          <a:p>
            <a:r>
              <a:rPr lang="en-US" sz="1500" dirty="0"/>
              <a:t>Prefira as lâmpadas LED como uma forma para economizar energia.</a:t>
            </a:r>
            <a:endParaRPr lang="en-US" sz="1500" dirty="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r>
              <a:rPr lang="en-US" sz="1500" dirty="0"/>
              <a:t>Pequenas revisões no ambiente fazem grande diferença.</a:t>
            </a:r>
            <a:endParaRPr lang="en-US" sz="1500" dirty="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r>
              <a:rPr lang="en-US" sz="1500" dirty="0"/>
              <a:t>Recorra à luz natural sempre que possível.</a:t>
            </a:r>
            <a:endParaRPr lang="en-US" sz="1500" dirty="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r>
              <a:rPr lang="en-US" sz="1500" dirty="0"/>
              <a:t>Manutenção preventiva nas máquinas e equipamentos da empresa.</a:t>
            </a:r>
            <a:endParaRPr lang="en-US" sz="1500" dirty="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r>
              <a:rPr lang="en-US" sz="1500" dirty="0"/>
              <a:t>Invista nos painéis solares.</a:t>
            </a:r>
            <a:endParaRPr lang="en-US" sz="1500" dirty="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endParaRPr lang="pt-BR" sz="150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CF62D2A7-8207-488C-9F46-316BA81A16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8278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4A9299-B684-4956-BA67-5A0B232EEF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870" r="11146" b="2"/>
          <a:stretch/>
        </p:blipFill>
        <p:spPr>
          <a:xfrm>
            <a:off x="6750141" y="-2"/>
            <a:ext cx="5441859" cy="5654940"/>
          </a:xfrm>
          <a:custGeom>
            <a:avLst/>
            <a:gdLst/>
            <a:ahLst/>
            <a:cxnLst/>
            <a:rect l="l" t="t" r="r" b="b"/>
            <a:pathLst>
              <a:path w="5441859" h="5654940">
                <a:moveTo>
                  <a:pt x="1041368" y="0"/>
                </a:moveTo>
                <a:lnTo>
                  <a:pt x="5441859" y="0"/>
                </a:lnTo>
                <a:lnTo>
                  <a:pt x="5441859" y="4820612"/>
                </a:lnTo>
                <a:lnTo>
                  <a:pt x="5285166" y="4957981"/>
                </a:lnTo>
                <a:cubicBezTo>
                  <a:pt x="4729628" y="5394557"/>
                  <a:pt x="4029081" y="5654940"/>
                  <a:pt x="3267719" y="5654940"/>
                </a:cubicBezTo>
                <a:cubicBezTo>
                  <a:pt x="1463008" y="5654940"/>
                  <a:pt x="0" y="4191932"/>
                  <a:pt x="0" y="2387221"/>
                </a:cubicBezTo>
                <a:cubicBezTo>
                  <a:pt x="0" y="1484866"/>
                  <a:pt x="365752" y="667936"/>
                  <a:pt x="957093" y="7659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6625247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BF87945-A001-489F-9D9B-7D9435F0B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8639" y="347471"/>
            <a:ext cx="11100816" cy="180136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177CBD7-3410-4628-AAAA-E59C45F6C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5216"/>
            <a:ext cx="10515600" cy="13255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ea typeface="+mj-lt"/>
                <a:cs typeface="+mj-lt"/>
              </a:rPr>
              <a:t>BENEFÍCIOS</a:t>
            </a:r>
            <a:endParaRPr lang="pt-BR">
              <a:solidFill>
                <a:schemeClr val="bg1"/>
              </a:solidFill>
            </a:endParaRPr>
          </a:p>
        </p:txBody>
      </p:sp>
      <p:pic>
        <p:nvPicPr>
          <p:cNvPr id="5" name="Picture 4" descr="A picture containing toy&#10;&#10;Description automatically generated">
            <a:extLst>
              <a:ext uri="{FF2B5EF4-FFF2-40B4-BE49-F238E27FC236}">
                <a16:creationId xmlns:a16="http://schemas.microsoft.com/office/drawing/2014/main" id="{AAD646F7-2D58-41C7-9AB4-38E32DC47B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13" r="-2" b="-2"/>
          <a:stretch/>
        </p:blipFill>
        <p:spPr>
          <a:xfrm>
            <a:off x="841248" y="2516777"/>
            <a:ext cx="6236208" cy="3660185"/>
          </a:xfrm>
          <a:prstGeom prst="rect">
            <a:avLst/>
          </a:prstGeom>
        </p:spPr>
      </p:pic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864A7D2-37AD-40BF-9139-34A5EB5F48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46848" y="2516777"/>
            <a:ext cx="3803904" cy="3660185"/>
          </a:xfrm>
        </p:spPr>
        <p:txBody>
          <a:bodyPr anchor="ctr">
            <a:normAutofit/>
          </a:bodyPr>
          <a:lstStyle/>
          <a:p>
            <a:r>
              <a:rPr lang="en-US" sz="2200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Redução de consumo de energia e aumento de eficiência </a:t>
            </a:r>
          </a:p>
          <a:p>
            <a:endParaRPr lang="en-US" sz="2200" dirty="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r>
              <a:rPr lang="en-US" sz="2200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Gestão energética alinhada com a estratégia da empresa</a:t>
            </a:r>
            <a:endParaRPr lang="en-US" sz="2200" dirty="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endParaRPr lang="en-US" sz="2200" dirty="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r>
              <a:rPr lang="en-US" sz="2200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Melhoria na racionalização do uso dos recursos energéticos</a:t>
            </a:r>
            <a:endParaRPr lang="en-US" sz="2200" dirty="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endParaRPr lang="pt-BR" sz="2200" dirty="0"/>
          </a:p>
        </p:txBody>
      </p:sp>
    </p:spTree>
    <p:extLst>
      <p:ext uri="{BB962C8B-B14F-4D97-AF65-F5344CB8AC3E}">
        <p14:creationId xmlns:p14="http://schemas.microsoft.com/office/powerpoint/2010/main" val="217204461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A5FC0246A07B443A05063C8EB2AC7D8" ma:contentTypeVersion="8" ma:contentTypeDescription="Create a new document." ma:contentTypeScope="" ma:versionID="636035083798de087239f0937fa7a908">
  <xsd:schema xmlns:xsd="http://www.w3.org/2001/XMLSchema" xmlns:xs="http://www.w3.org/2001/XMLSchema" xmlns:p="http://schemas.microsoft.com/office/2006/metadata/properties" xmlns:ns3="8061e086-846d-4709-83ef-f95cce98977c" targetNamespace="http://schemas.microsoft.com/office/2006/metadata/properties" ma:root="true" ma:fieldsID="a9c76d8d306ccac948d223c523326d29" ns3:_="">
    <xsd:import namespace="8061e086-846d-4709-83ef-f95cce98977c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061e086-846d-4709-83ef-f95cce98977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1AA18A3-C02D-4F4B-8D26-88D15D338C8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061e086-846d-4709-83ef-f95cce98977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C7C5F3A-E7BA-4359-BA2E-1385F7C8CDB6}">
  <ds:schemaRefs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8061e086-846d-4709-83ef-f95cce98977c"/>
    <ds:schemaRef ds:uri="http://purl.org/dc/elements/1.1/"/>
    <ds:schemaRef ds:uri="http://schemas.microsoft.com/office/2006/documentManagement/types"/>
    <ds:schemaRef ds:uri="http://schemas.microsoft.com/office/2006/metadata/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16BE1CE0-1FA5-4207-B0A0-D9F936FEAB4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263</TotalTime>
  <Words>1794</Words>
  <Application>Microsoft Office PowerPoint</Application>
  <PresentationFormat>Widescreen</PresentationFormat>
  <Paragraphs>170</Paragraphs>
  <Slides>34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11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34</vt:i4>
      </vt:variant>
    </vt:vector>
  </HeadingPairs>
  <TitlesOfParts>
    <vt:vector size="46" baseType="lpstr">
      <vt:lpstr>-apple-system</vt:lpstr>
      <vt:lpstr>Arial</vt:lpstr>
      <vt:lpstr>Berlin Sans FB</vt:lpstr>
      <vt:lpstr>Calibri</vt:lpstr>
      <vt:lpstr>Calibri Light</vt:lpstr>
      <vt:lpstr>Carnas</vt:lpstr>
      <vt:lpstr>MyriadPro-Regular</vt:lpstr>
      <vt:lpstr>Roboto</vt:lpstr>
      <vt:lpstr>utopiaregular</vt:lpstr>
      <vt:lpstr>Wingdings</vt:lpstr>
      <vt:lpstr>Wingdings 2</vt:lpstr>
      <vt:lpstr>Tema do Office</vt:lpstr>
      <vt:lpstr>ILUMINAR NÃO SIGNIFICA APENAS BRILHAR.</vt:lpstr>
      <vt:lpstr>Contextualização Geral </vt:lpstr>
      <vt:lpstr>FLUXOGRAMA</vt:lpstr>
      <vt:lpstr>Problema abordado </vt:lpstr>
      <vt:lpstr>Impactos Ambientais</vt:lpstr>
      <vt:lpstr>Sustentabilidade energética </vt:lpstr>
      <vt:lpstr>O que é sustentabilidade Energética?</vt:lpstr>
      <vt:lpstr>Economia de energia  </vt:lpstr>
      <vt:lpstr>BENEFÍCIOS</vt:lpstr>
      <vt:lpstr>Quem sofre com a falta de Iluminação?</vt:lpstr>
      <vt:lpstr>O mais afetado com a falta de iluminação adequada são as Empresas </vt:lpstr>
      <vt:lpstr>Seres Humanos estão sempre precisando de uma boa iluminação para realização de  tarefas , porém um má iluminação pode prejudicar a visão. </vt:lpstr>
      <vt:lpstr>-Tecnologias já existentes-</vt:lpstr>
      <vt:lpstr>Sensor de presença: </vt:lpstr>
      <vt:lpstr>-Luminancímetro (CS-160)-</vt:lpstr>
      <vt:lpstr>-Luxímetro-</vt:lpstr>
      <vt:lpstr>Cálculos necessários para o Projeto:</vt:lpstr>
      <vt:lpstr>-Introdução ao cálculo- </vt:lpstr>
      <vt:lpstr>-Ambientes Fechados e com Iluminação Natural-</vt:lpstr>
      <vt:lpstr>Apresentação do PowerPoint</vt:lpstr>
      <vt:lpstr>Dicas para Iluminação em Ambientes com Pouca Luz Natural</vt:lpstr>
      <vt:lpstr>Apresentação do PowerPoint</vt:lpstr>
      <vt:lpstr>-Lux- ‘’A quantidade de luz por metro quadrado’’</vt:lpstr>
      <vt:lpstr>-Lúmens-</vt:lpstr>
      <vt:lpstr>-Lâmpadas-</vt:lpstr>
      <vt:lpstr>-Consumo de Energia-</vt:lpstr>
      <vt:lpstr>-Gasto de Energia-</vt:lpstr>
      <vt:lpstr>-Gasto de Energia-</vt:lpstr>
      <vt:lpstr>Apresentação do PowerPoint</vt:lpstr>
      <vt:lpstr>-Custo do nosso projeto-</vt:lpstr>
      <vt:lpstr>Demanda de mercado- Negócios</vt:lpstr>
      <vt:lpstr>Apresentação do PowerPoint</vt:lpstr>
      <vt:lpstr>Medição e verificação </vt:lpstr>
      <vt:lpstr>Entendendo a demanda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-Contextualização Geral- </dc:title>
  <dc:creator>HANAN FERREIRA ORTIZ SPINOLA .</dc:creator>
  <cp:lastModifiedBy>NICOLAS RUIZ NOGUEIRA XAVIER</cp:lastModifiedBy>
  <cp:revision>15</cp:revision>
  <dcterms:created xsi:type="dcterms:W3CDTF">2020-09-22T20:31:41Z</dcterms:created>
  <dcterms:modified xsi:type="dcterms:W3CDTF">2020-09-23T19:53:36Z</dcterms:modified>
</cp:coreProperties>
</file>